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2" r:id="rId2"/>
    <p:sldId id="264" r:id="rId3"/>
    <p:sldId id="263" r:id="rId4"/>
    <p:sldId id="266" r:id="rId5"/>
    <p:sldId id="265" r:id="rId6"/>
    <p:sldId id="271" r:id="rId7"/>
    <p:sldId id="272" r:id="rId8"/>
    <p:sldId id="270" r:id="rId9"/>
    <p:sldId id="273" r:id="rId10"/>
    <p:sldId id="274" r:id="rId11"/>
    <p:sldId id="310" r:id="rId12"/>
    <p:sldId id="275" r:id="rId13"/>
    <p:sldId id="279" r:id="rId14"/>
    <p:sldId id="280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311" r:id="rId27"/>
    <p:sldId id="276" r:id="rId28"/>
    <p:sldId id="256" r:id="rId29"/>
    <p:sldId id="295" r:id="rId30"/>
    <p:sldId id="296" r:id="rId31"/>
    <p:sldId id="297" r:id="rId32"/>
    <p:sldId id="298" r:id="rId33"/>
    <p:sldId id="299" r:id="rId34"/>
    <p:sldId id="300" r:id="rId35"/>
    <p:sldId id="277" r:id="rId36"/>
    <p:sldId id="259" r:id="rId37"/>
    <p:sldId id="301" r:id="rId38"/>
    <p:sldId id="302" r:id="rId39"/>
    <p:sldId id="309" r:id="rId40"/>
    <p:sldId id="303" r:id="rId41"/>
    <p:sldId id="307" r:id="rId42"/>
    <p:sldId id="278" r:id="rId43"/>
    <p:sldId id="260" r:id="rId44"/>
    <p:sldId id="304" r:id="rId4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BusanBada" panose="02000603000000000000" pitchFamily="2" charset="-127"/>
      <p:regular r:id="rId50"/>
    </p:embeddedFont>
    <p:embeddedFont>
      <p:font typeface="1훈새마을운동 R" panose="02020603020101020101" pitchFamily="18" charset="-127"/>
      <p:regular r:id="rId51"/>
    </p:embeddedFont>
    <p:embeddedFont>
      <p:font typeface="HY헤드라인M" panose="02030600000101010101" pitchFamily="18" charset="-127"/>
      <p:regular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08서울남산체 B" panose="02020603020101020101" pitchFamily="18" charset="-127"/>
      <p:regular r:id="rId57"/>
    </p:embeddedFont>
  </p:embeddedFontLst>
  <p:defaultTextStyle>
    <a:defPPr>
      <a:defRPr lang="ko-KR"/>
    </a:defPPr>
    <a:lvl1pPr marL="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58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17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76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35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2938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524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112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700" algn="l" defTabSz="713174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0FE"/>
    <a:srgbClr val="00216C"/>
    <a:srgbClr val="001545"/>
    <a:srgbClr val="FFF3D1"/>
    <a:srgbClr val="FBFBFD"/>
    <a:srgbClr val="F6F9E7"/>
    <a:srgbClr val="F9F9E5"/>
    <a:srgbClr val="F9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1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6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75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0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81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744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1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94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9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2019-09-04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93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1336307"/>
            <a:ext cx="219013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1911762" y="1518963"/>
            <a:ext cx="5320481" cy="190819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6990737" y="3614936"/>
            <a:ext cx="215326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1714501" y="1037919"/>
            <a:ext cx="0" cy="1106128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7411065" y="2309968"/>
            <a:ext cx="0" cy="1731092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007000" y="1609058"/>
            <a:ext cx="5130000" cy="1728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sp>
        <p:nvSpPr>
          <p:cNvPr id="11" name="TextBox 10"/>
          <p:cNvSpPr txBox="1"/>
          <p:nvPr/>
        </p:nvSpPr>
        <p:spPr>
          <a:xfrm>
            <a:off x="2186154" y="2553244"/>
            <a:ext cx="495084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 오리엔테이션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3610" y="1996452"/>
            <a:ext cx="2629844" cy="5078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2019</a:t>
            </a:r>
            <a:r>
              <a:rPr lang="en-US" altLang="ko-KR" sz="27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7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- 2</a:t>
            </a:r>
            <a:r>
              <a:rPr lang="ko-KR" altLang="en-US" sz="270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학기</a:t>
            </a:r>
            <a:endParaRPr lang="ko-KR" altLang="en-US" sz="27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73654" y="4013438"/>
            <a:ext cx="3230314" cy="530796"/>
          </a:xfrm>
          <a:prstGeom prst="roundRect">
            <a:avLst/>
          </a:prstGeom>
          <a:solidFill>
            <a:schemeClr val="bg1">
              <a:lumMod val="8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5" name="TextBox 14"/>
          <p:cNvSpPr txBox="1"/>
          <p:nvPr/>
        </p:nvSpPr>
        <p:spPr>
          <a:xfrm>
            <a:off x="3122769" y="4181880"/>
            <a:ext cx="3041015" cy="39241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95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성공회대학교 사회봉사센터</a:t>
            </a:r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217170"/>
            <a:ext cx="8828667" cy="534923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331470"/>
            <a:ext cx="8621311" cy="513207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324905"/>
              </p:ext>
            </p:extLst>
          </p:nvPr>
        </p:nvGraphicFramePr>
        <p:xfrm>
          <a:off x="503236" y="952113"/>
          <a:ext cx="8137525" cy="4387636"/>
        </p:xfrm>
        <a:graphic>
          <a:graphicData uri="http://schemas.openxmlformats.org/drawingml/2006/table">
            <a:tbl>
              <a:tblPr/>
              <a:tblGrid>
                <a:gridCol w="1655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45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지원제도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내   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사회봉사실적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적립제도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6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사회봉사상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-"/>
                        <a:tabLst/>
                      </a:pP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5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졸업봉사상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-"/>
                        <a:tabLst/>
                      </a:pP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6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교외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우수봉사자 추천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790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국내외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봉사활동 </a:t>
                      </a:r>
                      <a:r>
                        <a:rPr kumimoji="0" lang="ko-KR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안내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72603" y="2160968"/>
            <a:ext cx="7160712" cy="6340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매년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회 재학생을 대상으로 봉사활동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실적부문 우수자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(2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명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)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와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수기부문 우수자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5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명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을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선발하여 시상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5617" y="2876672"/>
            <a:ext cx="7160712" cy="6340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매년 졸업대상자 중 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년 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VMS 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실적 중 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200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</a:t>
            </a:r>
            <a:r>
              <a:rPr lang="ko-KR" altLang="en-US" sz="1600" dirty="0" err="1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이상자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endParaRPr lang="en-US" altLang="ko-KR" sz="1600" dirty="0"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6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봉사실적이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우수한 학생 최대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3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을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선발하여 시상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5617" y="3554912"/>
            <a:ext cx="7160712" cy="6340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한국대학사회봉사협의회 회장상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등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교외 자원봉사관련기관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훈포상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및 표창 시 우수봉사자 추천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55617" y="4311909"/>
            <a:ext cx="6369485" cy="904863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한국대학사회봉사협의회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한국국제협력단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코이카</a:t>
            </a:r>
            <a:r>
              <a:rPr lang="en-US" altLang="ko-KR" sz="1600" dirty="0" smtClean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한국의료보건재단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 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국제워크캠프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한국해비타트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태평양아시아재단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해외청년봉사단 등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  다양한 봉사기관 연결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072443" y="408558"/>
            <a:ext cx="2999109" cy="589110"/>
            <a:chOff x="2853850" y="387809"/>
            <a:chExt cx="2999109" cy="589110"/>
          </a:xfrm>
        </p:grpSpPr>
        <p:sp>
          <p:nvSpPr>
            <p:cNvPr id="6" name="직사각형 5"/>
            <p:cNvSpPr/>
            <p:nvPr/>
          </p:nvSpPr>
          <p:spPr>
            <a:xfrm>
              <a:off x="3291039" y="515254"/>
              <a:ext cx="2561920" cy="461665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 장려제도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4" t="1" b="20174"/>
            <a:stretch/>
          </p:blipFill>
          <p:spPr>
            <a:xfrm>
              <a:off x="2853850" y="387809"/>
              <a:ext cx="385349" cy="58911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255617" y="1508797"/>
            <a:ext cx="7160712" cy="63402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사회봉사 교과목 이수를 통한 사회봉사 실적뿐 아니라 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  개인의 자발적인 봉사활동 수행 실적 적립</a:t>
            </a:r>
          </a:p>
        </p:txBody>
      </p:sp>
    </p:spTree>
    <p:extLst>
      <p:ext uri="{BB962C8B-B14F-4D97-AF65-F5344CB8AC3E}">
        <p14:creationId xmlns:p14="http://schemas.microsoft.com/office/powerpoint/2010/main" val="334091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4638"/>
            <a:ext cx="8828667" cy="5700362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102870"/>
            <a:ext cx="8621311" cy="550926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537756" y="2698614"/>
            <a:ext cx="283635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0011" y="2300201"/>
            <a:ext cx="2983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mtClean="0">
                <a:latin typeface="BusanBada" panose="02000603000000000000" pitchFamily="2" charset="-127"/>
                <a:ea typeface="BusanBada" panose="02000603000000000000" pitchFamily="2" charset="-127"/>
              </a:rPr>
              <a:t>사회봉사를 재미있게</a:t>
            </a:r>
            <a:r>
              <a:rPr lang="en-US" altLang="ko-KR" sz="22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?</a:t>
            </a:r>
            <a:endParaRPr lang="ko-KR" altLang="en-US" sz="22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4" t="1" b="20174"/>
          <a:stretch/>
        </p:blipFill>
        <p:spPr>
          <a:xfrm>
            <a:off x="537756" y="2238714"/>
            <a:ext cx="300830" cy="4599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01632" y="172016"/>
            <a:ext cx="4092166" cy="5350598"/>
            <a:chOff x="3720486" y="14638"/>
            <a:chExt cx="4278658" cy="5715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6586"/>
            <a:stretch/>
          </p:blipFill>
          <p:spPr>
            <a:xfrm>
              <a:off x="3720486" y="14638"/>
              <a:ext cx="4245627" cy="5715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03" y="1078323"/>
              <a:ext cx="4254752" cy="118787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819" y="2590504"/>
              <a:ext cx="4219481" cy="1187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01" y="4103288"/>
              <a:ext cx="4272643" cy="1204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442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3" name="TextBox 12"/>
          <p:cNvSpPr txBox="1"/>
          <p:nvPr/>
        </p:nvSpPr>
        <p:spPr>
          <a:xfrm>
            <a:off x="1712929" y="2517728"/>
            <a:ext cx="63131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사회봉사활동 수행과정</a:t>
            </a:r>
          </a:p>
        </p:txBody>
      </p:sp>
    </p:spTree>
    <p:extLst>
      <p:ext uri="{BB962C8B-B14F-4D97-AF65-F5344CB8AC3E}">
        <p14:creationId xmlns:p14="http://schemas.microsoft.com/office/powerpoint/2010/main" val="3053022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75282" y="107250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568193" y="491890"/>
            <a:ext cx="556657" cy="8815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24850" y="667963"/>
            <a:ext cx="2994731" cy="492443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6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en-US" altLang="ko-KR" sz="2600" dirty="0">
                <a:latin typeface="BusanBada" panose="02000603000000000000" pitchFamily="2" charset="-127"/>
                <a:ea typeface="BusanBada" panose="02000603000000000000" pitchFamily="2" charset="-127"/>
              </a:rPr>
              <a:t>1 </a:t>
            </a:r>
            <a:r>
              <a:rPr lang="ko-KR" altLang="en-US" sz="2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이수과정</a:t>
            </a:r>
          </a:p>
        </p:txBody>
      </p:sp>
      <p:grpSp>
        <p:nvGrpSpPr>
          <p:cNvPr id="18" name="Group 3"/>
          <p:cNvGrpSpPr>
            <a:grpSpLocks/>
          </p:cNvGrpSpPr>
          <p:nvPr/>
        </p:nvGrpSpPr>
        <p:grpSpPr bwMode="auto">
          <a:xfrm>
            <a:off x="1307415" y="1454328"/>
            <a:ext cx="6757770" cy="3613780"/>
            <a:chOff x="1155" y="1070"/>
            <a:chExt cx="4446" cy="2949"/>
          </a:xfrm>
          <a:scene3d>
            <a:camera prst="perspectiveFront"/>
            <a:lightRig rig="threePt" dir="t"/>
          </a:scene3d>
        </p:grpSpPr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1155" y="1070"/>
              <a:ext cx="3475" cy="476"/>
            </a:xfrm>
            <a:prstGeom prst="roundRect">
              <a:avLst>
                <a:gd name="adj" fmla="val 2565"/>
              </a:avLst>
            </a:prstGeom>
            <a:solidFill>
              <a:schemeClr val="accent2">
                <a:lumMod val="60000"/>
                <a:lumOff val="40000"/>
                <a:alpha val="50980"/>
              </a:schemeClr>
            </a:solidFill>
            <a:ln w="38062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89966" tIns="46769" rIns="89966" bIns="46769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사회봉사 </a:t>
              </a:r>
              <a:r>
                <a:rPr lang="ko-KR" altLang="en-US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기초교육 </a:t>
              </a:r>
              <a:r>
                <a:rPr lang="en-US" altLang="ko-KR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(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3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회 출석수업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1360" y="1690"/>
              <a:ext cx="3473" cy="474"/>
            </a:xfrm>
            <a:prstGeom prst="roundRect">
              <a:avLst>
                <a:gd name="adj" fmla="val 2560"/>
              </a:avLst>
            </a:prstGeom>
            <a:solidFill>
              <a:schemeClr val="accent4">
                <a:lumMod val="60000"/>
                <a:lumOff val="40000"/>
                <a:alpha val="50980"/>
              </a:schemeClr>
            </a:solidFill>
            <a:ln w="38062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89966" tIns="46769" rIns="89966" bIns="46769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사회봉사활동 기관 선정</a:t>
              </a:r>
              <a:endPara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3" name="AutoShape 6"/>
            <p:cNvSpPr>
              <a:spLocks noChangeArrowheads="1"/>
            </p:cNvSpPr>
            <p:nvPr/>
          </p:nvSpPr>
          <p:spPr bwMode="auto">
            <a:xfrm>
              <a:off x="1564" y="2319"/>
              <a:ext cx="3473" cy="475"/>
            </a:xfrm>
            <a:prstGeom prst="roundRect">
              <a:avLst>
                <a:gd name="adj" fmla="val 2565"/>
              </a:avLst>
            </a:prstGeom>
            <a:solidFill>
              <a:schemeClr val="accent6">
                <a:lumMod val="75000"/>
                <a:alpha val="50980"/>
              </a:schemeClr>
            </a:solidFill>
            <a:ln w="38062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89966" tIns="46769" rIns="89966" bIns="46769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사회봉사활동 신청서 </a:t>
              </a:r>
              <a:r>
                <a:rPr lang="ko-KR" altLang="en-US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등록 </a:t>
              </a:r>
              <a:r>
                <a:rPr lang="en-US" altLang="ko-KR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(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e-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커리어센터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)</a:t>
              </a:r>
              <a:endPara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1820" y="2926"/>
              <a:ext cx="3474" cy="475"/>
            </a:xfrm>
            <a:prstGeom prst="roundRect">
              <a:avLst>
                <a:gd name="adj" fmla="val 2560"/>
              </a:avLst>
            </a:prstGeom>
            <a:solidFill>
              <a:schemeClr val="accent1">
                <a:lumMod val="60000"/>
                <a:lumOff val="40000"/>
                <a:alpha val="50980"/>
              </a:schemeClr>
            </a:solidFill>
            <a:ln w="38062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89966" tIns="46769" rIns="89966" bIns="46769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사회봉사활동 수행</a:t>
              </a:r>
            </a:p>
          </p:txBody>
        </p:sp>
        <p:sp>
          <p:nvSpPr>
            <p:cNvPr id="25" name="AutoShape 8"/>
            <p:cNvSpPr>
              <a:spLocks noChangeArrowheads="1"/>
            </p:cNvSpPr>
            <p:nvPr/>
          </p:nvSpPr>
          <p:spPr bwMode="auto">
            <a:xfrm>
              <a:off x="2126" y="3544"/>
              <a:ext cx="3475" cy="475"/>
            </a:xfrm>
            <a:prstGeom prst="roundRect">
              <a:avLst>
                <a:gd name="adj" fmla="val 2565"/>
              </a:avLst>
            </a:prstGeom>
            <a:solidFill>
              <a:srgbClr val="7030A0">
                <a:alpha val="50980"/>
              </a:srgbClr>
            </a:solidFill>
            <a:ln w="38062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lIns="89966" tIns="46769" rIns="89966" bIns="46769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600" dirty="0">
                  <a:solidFill>
                    <a:srgbClr val="FFFF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sym typeface="Wingdings" panose="05000000000000000000" pitchFamily="2" charset="2"/>
                </a:rPr>
                <a:t> 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사회봉사활동 보고서 </a:t>
              </a:r>
              <a:r>
                <a:rPr lang="ko-KR" altLang="en-US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제출 </a:t>
              </a:r>
              <a:r>
                <a:rPr lang="en-US" altLang="ko-KR" sz="1600" dirty="0" smtClean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(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e-</a:t>
              </a:r>
              <a:r>
                <a: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커리어센터</a:t>
              </a:r>
              <a:r>
                <a: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  <a:sym typeface="Wingdings" panose="05000000000000000000" pitchFamily="2" charset="2"/>
                </a:rPr>
                <a:t>)</a:t>
              </a:r>
              <a:endPara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endParaRPr>
            </a:p>
          </p:txBody>
        </p:sp>
        <p:sp>
          <p:nvSpPr>
            <p:cNvPr id="26" name="AutoShape 9"/>
            <p:cNvSpPr>
              <a:spLocks noChangeArrowheads="1"/>
            </p:cNvSpPr>
            <p:nvPr/>
          </p:nvSpPr>
          <p:spPr bwMode="auto">
            <a:xfrm>
              <a:off x="4324" y="1499"/>
              <a:ext cx="253" cy="333"/>
            </a:xfrm>
            <a:prstGeom prst="downArrow">
              <a:avLst>
                <a:gd name="adj1" fmla="val 50000"/>
                <a:gd name="adj2" fmla="val 31467"/>
              </a:avLst>
            </a:prstGeom>
            <a:solidFill>
              <a:srgbClr val="3399FF"/>
            </a:solidFill>
            <a:ln w="28519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7" name="AutoShape 10"/>
            <p:cNvSpPr>
              <a:spLocks noChangeArrowheads="1"/>
            </p:cNvSpPr>
            <p:nvPr/>
          </p:nvSpPr>
          <p:spPr bwMode="auto">
            <a:xfrm>
              <a:off x="4527" y="2117"/>
              <a:ext cx="254" cy="333"/>
            </a:xfrm>
            <a:prstGeom prst="downArrow">
              <a:avLst>
                <a:gd name="adj1" fmla="val 50000"/>
                <a:gd name="adj2" fmla="val 31252"/>
              </a:avLst>
            </a:prstGeom>
            <a:solidFill>
              <a:srgbClr val="3399FF"/>
            </a:solidFill>
            <a:ln w="28519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8" name="AutoShape 11"/>
            <p:cNvSpPr>
              <a:spLocks noChangeArrowheads="1"/>
            </p:cNvSpPr>
            <p:nvPr/>
          </p:nvSpPr>
          <p:spPr bwMode="auto">
            <a:xfrm>
              <a:off x="4783" y="2735"/>
              <a:ext cx="254" cy="333"/>
            </a:xfrm>
            <a:prstGeom prst="downArrow">
              <a:avLst>
                <a:gd name="adj1" fmla="val 50000"/>
                <a:gd name="adj2" fmla="val 31471"/>
              </a:avLst>
            </a:prstGeom>
            <a:solidFill>
              <a:srgbClr val="3399FF"/>
            </a:solidFill>
            <a:ln w="28519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9" name="AutoShape 12"/>
            <p:cNvSpPr>
              <a:spLocks noChangeArrowheads="1"/>
            </p:cNvSpPr>
            <p:nvPr/>
          </p:nvSpPr>
          <p:spPr bwMode="auto">
            <a:xfrm>
              <a:off x="4986" y="3353"/>
              <a:ext cx="256" cy="333"/>
            </a:xfrm>
            <a:prstGeom prst="downArrow">
              <a:avLst>
                <a:gd name="adj1" fmla="val 50000"/>
                <a:gd name="adj2" fmla="val 31134"/>
              </a:avLst>
            </a:prstGeom>
            <a:solidFill>
              <a:srgbClr val="3399FF"/>
            </a:solidFill>
            <a:ln w="28519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651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2" name="그룹 1"/>
          <p:cNvGrpSpPr/>
          <p:nvPr/>
        </p:nvGrpSpPr>
        <p:grpSpPr>
          <a:xfrm>
            <a:off x="2330663" y="411557"/>
            <a:ext cx="4471673" cy="881560"/>
            <a:chOff x="2475282" y="491890"/>
            <a:chExt cx="4471673" cy="881560"/>
          </a:xfrm>
        </p:grpSpPr>
        <p:cxnSp>
          <p:nvCxnSpPr>
            <p:cNvPr id="21" name="직선 연결선 20">
              <a:extLst>
                <a:ext uri="{FF2B5EF4-FFF2-40B4-BE49-F238E27FC236}">
                  <a16:creationId xmlns="" xmlns:a16="http://schemas.microsoft.com/office/drawing/2014/main" id="{42EB1EE8-2A4E-4A61-A381-BB572FED6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5282" y="1072504"/>
              <a:ext cx="4471673" cy="0"/>
            </a:xfrm>
            <a:prstGeom prst="line">
              <a:avLst/>
            </a:prstGeom>
            <a:ln w="25400">
              <a:solidFill>
                <a:srgbClr val="001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568193" y="491890"/>
              <a:ext cx="556657" cy="88156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3064161" y="669136"/>
              <a:ext cx="3882794" cy="52322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사회봉사활동기관 </a:t>
              </a:r>
              <a:r>
                <a:rPr lang="ko-KR" altLang="en-US" sz="28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선정절차</a:t>
              </a:r>
            </a:p>
          </p:txBody>
        </p:sp>
      </p:grpSp>
      <p:grpSp>
        <p:nvGrpSpPr>
          <p:cNvPr id="31" name="그룹 1"/>
          <p:cNvGrpSpPr>
            <a:grpSpLocks/>
          </p:cNvGrpSpPr>
          <p:nvPr/>
        </p:nvGrpSpPr>
        <p:grpSpPr bwMode="auto">
          <a:xfrm>
            <a:off x="1778696" y="1889245"/>
            <a:ext cx="5586607" cy="2893510"/>
            <a:chOff x="1258888" y="2110838"/>
            <a:chExt cx="6840537" cy="3767674"/>
          </a:xfrm>
          <a:scene3d>
            <a:camera prst="perspectiveFront"/>
            <a:lightRig rig="threePt" dir="t"/>
          </a:scene3d>
        </p:grpSpPr>
        <p:grpSp>
          <p:nvGrpSpPr>
            <p:cNvPr id="32" name="Group 19"/>
            <p:cNvGrpSpPr>
              <a:grpSpLocks/>
            </p:cNvGrpSpPr>
            <p:nvPr/>
          </p:nvGrpSpPr>
          <p:grpSpPr bwMode="auto">
            <a:xfrm>
              <a:off x="1258888" y="2110838"/>
              <a:ext cx="2808287" cy="1678202"/>
              <a:chOff x="612" y="1117"/>
              <a:chExt cx="1769" cy="1134"/>
            </a:xfrm>
          </p:grpSpPr>
          <p:sp>
            <p:nvSpPr>
              <p:cNvPr id="45" name="AutoShape 14"/>
              <p:cNvSpPr>
                <a:spLocks noChangeArrowheads="1"/>
              </p:cNvSpPr>
              <p:nvPr/>
            </p:nvSpPr>
            <p:spPr bwMode="auto">
              <a:xfrm rot="10800000" flipV="1">
                <a:off x="612" y="2024"/>
                <a:ext cx="1769" cy="227"/>
              </a:xfrm>
              <a:prstGeom prst="roundRect">
                <a:avLst>
                  <a:gd name="adj" fmla="val 16667"/>
                </a:avLst>
              </a:prstGeom>
              <a:solidFill>
                <a:srgbClr val="000080">
                  <a:alpha val="2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사회봉사활동 수행기관</a:t>
                </a:r>
                <a:endParaRPr lang="en-US" altLang="ko-KR" sz="11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6" name="AutoShape 15"/>
              <p:cNvSpPr>
                <a:spLocks noChangeArrowheads="1"/>
              </p:cNvSpPr>
              <p:nvPr/>
            </p:nvSpPr>
            <p:spPr bwMode="auto">
              <a:xfrm>
                <a:off x="612" y="1117"/>
                <a:ext cx="1769" cy="817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8100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None/>
                </a:pPr>
                <a:endParaRPr lang="en-US" altLang="ko-KR" sz="1050" dirty="0" smtClean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None/>
                </a:pPr>
                <a:r>
                  <a:rPr lang="en-US" altLang="ko-KR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1. </a:t>
                </a:r>
                <a:r>
                  <a:rPr lang="ko-KR" altLang="en-US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사회봉사수행기관</a:t>
                </a:r>
                <a:endParaRPr lang="en-US" altLang="ko-KR" sz="1400" dirty="0" smtClean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None/>
                </a:pPr>
                <a:r>
                  <a:rPr lang="ko-KR" altLang="en-US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   선정 및 내용 협의</a:t>
                </a:r>
                <a:endParaRPr lang="ko-KR" altLang="en-US" sz="1400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</p:txBody>
          </p:sp>
        </p:grpSp>
        <p:sp>
          <p:nvSpPr>
            <p:cNvPr id="33" name="AutoShape 18"/>
            <p:cNvSpPr>
              <a:spLocks noChangeArrowheads="1"/>
            </p:cNvSpPr>
            <p:nvPr/>
          </p:nvSpPr>
          <p:spPr bwMode="auto">
            <a:xfrm>
              <a:off x="4354513" y="2581445"/>
              <a:ext cx="647700" cy="335936"/>
            </a:xfrm>
            <a:prstGeom prst="rightArrow">
              <a:avLst>
                <a:gd name="adj1" fmla="val 50000"/>
                <a:gd name="adj2" fmla="val 44934"/>
              </a:avLst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34" name="Group 20"/>
            <p:cNvGrpSpPr>
              <a:grpSpLocks/>
            </p:cNvGrpSpPr>
            <p:nvPr/>
          </p:nvGrpSpPr>
          <p:grpSpPr bwMode="auto">
            <a:xfrm>
              <a:off x="5291138" y="2110838"/>
              <a:ext cx="2808287" cy="1678202"/>
              <a:chOff x="612" y="1117"/>
              <a:chExt cx="1769" cy="1134"/>
            </a:xfrm>
          </p:grpSpPr>
          <p:sp>
            <p:nvSpPr>
              <p:cNvPr id="43" name="AutoShape 21"/>
              <p:cNvSpPr>
                <a:spLocks noChangeArrowheads="1"/>
              </p:cNvSpPr>
              <p:nvPr/>
            </p:nvSpPr>
            <p:spPr bwMode="auto">
              <a:xfrm rot="10800000" flipV="1">
                <a:off x="612" y="2024"/>
                <a:ext cx="1769" cy="227"/>
              </a:xfrm>
              <a:prstGeom prst="roundRect">
                <a:avLst>
                  <a:gd name="adj" fmla="val 16667"/>
                </a:avLst>
              </a:prstGeom>
              <a:solidFill>
                <a:srgbClr val="000080">
                  <a:alpha val="2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e-</a:t>
                </a:r>
                <a:r>
                  <a:rPr lang="ko-KR" altLang="en-US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커리어센터</a:t>
                </a:r>
                <a:endParaRPr lang="en-US" altLang="ko-KR" sz="11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4" name="AutoShape 22"/>
              <p:cNvSpPr>
                <a:spLocks noChangeArrowheads="1"/>
              </p:cNvSpPr>
              <p:nvPr/>
            </p:nvSpPr>
            <p:spPr bwMode="auto">
              <a:xfrm>
                <a:off x="612" y="1117"/>
                <a:ext cx="1769" cy="817"/>
              </a:xfrm>
              <a:prstGeom prst="roundRect">
                <a:avLst>
                  <a:gd name="adj" fmla="val 16667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100" dirty="0" smtClean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2</a:t>
                </a:r>
                <a:r>
                  <a:rPr lang="en-US" altLang="ko-KR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. </a:t>
                </a: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사회봉사활동 </a:t>
                </a:r>
                <a:endParaRPr lang="en-US" altLang="ko-KR" sz="1400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 </a:t>
                </a:r>
                <a:r>
                  <a:rPr lang="ko-KR" altLang="en-US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신청등록</a:t>
                </a:r>
                <a:endParaRPr lang="ko-KR" altLang="en-US" sz="1400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</p:txBody>
          </p:sp>
        </p:grpSp>
        <p:grpSp>
          <p:nvGrpSpPr>
            <p:cNvPr id="35" name="Group 23"/>
            <p:cNvGrpSpPr>
              <a:grpSpLocks/>
            </p:cNvGrpSpPr>
            <p:nvPr/>
          </p:nvGrpSpPr>
          <p:grpSpPr bwMode="auto">
            <a:xfrm>
              <a:off x="5291138" y="4200310"/>
              <a:ext cx="2808287" cy="1678202"/>
              <a:chOff x="612" y="1117"/>
              <a:chExt cx="1769" cy="1134"/>
            </a:xfrm>
          </p:grpSpPr>
          <p:sp>
            <p:nvSpPr>
              <p:cNvPr id="41" name="AutoShape 24"/>
              <p:cNvSpPr>
                <a:spLocks noChangeArrowheads="1"/>
              </p:cNvSpPr>
              <p:nvPr/>
            </p:nvSpPr>
            <p:spPr bwMode="auto">
              <a:xfrm rot="10800000" flipV="1">
                <a:off x="612" y="2024"/>
                <a:ext cx="1769" cy="227"/>
              </a:xfrm>
              <a:prstGeom prst="roundRect">
                <a:avLst>
                  <a:gd name="adj" fmla="val 16667"/>
                </a:avLst>
              </a:prstGeom>
              <a:solidFill>
                <a:srgbClr val="000080">
                  <a:alpha val="2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e-</a:t>
                </a:r>
                <a:r>
                  <a:rPr lang="ko-KR" altLang="en-US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커리어센터</a:t>
                </a:r>
                <a:endParaRPr lang="en-US" altLang="ko-KR" sz="11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2" name="AutoShape 25"/>
              <p:cNvSpPr>
                <a:spLocks noChangeArrowheads="1"/>
              </p:cNvSpPr>
              <p:nvPr/>
            </p:nvSpPr>
            <p:spPr bwMode="auto">
              <a:xfrm>
                <a:off x="612" y="1117"/>
                <a:ext cx="1769" cy="817"/>
              </a:xfrm>
              <a:prstGeom prst="roundRect">
                <a:avLst>
                  <a:gd name="adj" fmla="val 1666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dirty="0" smtClean="0">
                  <a:solidFill>
                    <a:schemeClr val="bg1"/>
                  </a:solidFill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3</a:t>
                </a:r>
                <a:r>
                  <a:rPr lang="en-US" altLang="ko-KR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. </a:t>
                </a:r>
                <a:r>
                  <a:rPr lang="ko-KR" altLang="en-US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신청서 </a:t>
                </a: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접수</a:t>
                </a:r>
                <a:r>
                  <a:rPr lang="en-US" altLang="ko-KR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(</a:t>
                </a: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승인</a:t>
                </a:r>
                <a:r>
                  <a:rPr lang="en-US" altLang="ko-KR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)</a:t>
                </a: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 </a:t>
                </a:r>
                <a:r>
                  <a:rPr lang="ko-KR" altLang="en-US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 기관 </a:t>
                </a: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협조공문 발송</a:t>
                </a:r>
              </a:p>
            </p:txBody>
          </p:sp>
        </p:grpSp>
        <p:grpSp>
          <p:nvGrpSpPr>
            <p:cNvPr id="36" name="Group 26"/>
            <p:cNvGrpSpPr>
              <a:grpSpLocks/>
            </p:cNvGrpSpPr>
            <p:nvPr/>
          </p:nvGrpSpPr>
          <p:grpSpPr bwMode="auto">
            <a:xfrm>
              <a:off x="1330325" y="4200310"/>
              <a:ext cx="2808287" cy="1678202"/>
              <a:chOff x="612" y="1117"/>
              <a:chExt cx="1769" cy="1134"/>
            </a:xfrm>
          </p:grpSpPr>
          <p:sp>
            <p:nvSpPr>
              <p:cNvPr id="39" name="AutoShape 27"/>
              <p:cNvSpPr>
                <a:spLocks noChangeArrowheads="1"/>
              </p:cNvSpPr>
              <p:nvPr/>
            </p:nvSpPr>
            <p:spPr bwMode="auto">
              <a:xfrm rot="10800000" flipV="1">
                <a:off x="612" y="2024"/>
                <a:ext cx="1769" cy="227"/>
              </a:xfrm>
              <a:prstGeom prst="roundRect">
                <a:avLst>
                  <a:gd name="adj" fmla="val 16667"/>
                </a:avLst>
              </a:prstGeom>
              <a:solidFill>
                <a:srgbClr val="000080">
                  <a:alpha val="20000"/>
                </a:srgb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100" dirty="0"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사회봉사활동 수행기관</a:t>
                </a:r>
                <a:endParaRPr lang="en-US" altLang="ko-KR" sz="1100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40" name="AutoShape 28"/>
              <p:cNvSpPr>
                <a:spLocks noChangeArrowheads="1"/>
              </p:cNvSpPr>
              <p:nvPr/>
            </p:nvSpPr>
            <p:spPr bwMode="auto">
              <a:xfrm>
                <a:off x="612" y="1117"/>
                <a:ext cx="1769" cy="817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100" dirty="0" smtClean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4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4</a:t>
                </a:r>
                <a:r>
                  <a:rPr lang="en-US" altLang="ko-KR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. </a:t>
                </a:r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사회봉사활동 수행</a:t>
                </a:r>
              </a:p>
            </p:txBody>
          </p:sp>
        </p:grpSp>
        <p:sp>
          <p:nvSpPr>
            <p:cNvPr id="37" name="AutoShape 29"/>
            <p:cNvSpPr>
              <a:spLocks noChangeArrowheads="1"/>
            </p:cNvSpPr>
            <p:nvPr/>
          </p:nvSpPr>
          <p:spPr bwMode="auto">
            <a:xfrm rot="5400000">
              <a:off x="6632289" y="3816091"/>
              <a:ext cx="270447" cy="360362"/>
            </a:xfrm>
            <a:prstGeom prst="rightArrow">
              <a:avLst>
                <a:gd name="adj1" fmla="val 50000"/>
                <a:gd name="adj2" fmla="val 29954"/>
              </a:avLst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8" name="AutoShape 30"/>
            <p:cNvSpPr>
              <a:spLocks noChangeArrowheads="1"/>
            </p:cNvSpPr>
            <p:nvPr/>
          </p:nvSpPr>
          <p:spPr bwMode="auto">
            <a:xfrm flipH="1">
              <a:off x="4354513" y="4602842"/>
              <a:ext cx="647700" cy="335936"/>
            </a:xfrm>
            <a:prstGeom prst="rightArrow">
              <a:avLst>
                <a:gd name="adj1" fmla="val 50000"/>
                <a:gd name="adj2" fmla="val 44934"/>
              </a:avLst>
            </a:prstGeom>
            <a:solidFill>
              <a:srgbClr val="99CC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endParaRPr lang="ko-KR" altLang="en-US" sz="1800">
                <a:latin typeface="Arial" panose="020B0604020202020204" pitchFamily="34" charset="0"/>
              </a:endParaRPr>
            </a:p>
          </p:txBody>
        </p:sp>
      </p:grpSp>
      <p:sp>
        <p:nvSpPr>
          <p:cNvPr id="47" name="Text Box 129"/>
          <p:cNvSpPr txBox="1">
            <a:spLocks noChangeArrowheads="1"/>
          </p:cNvSpPr>
          <p:nvPr/>
        </p:nvSpPr>
        <p:spPr bwMode="auto">
          <a:xfrm>
            <a:off x="914400" y="5047830"/>
            <a:ext cx="8229600" cy="32385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ko-KR" altLang="en-US" sz="1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등록된 자료를 토대로 공문이 발송되므로 해당 사항을 빠짐없이 정확하게 기재해주세요</a:t>
            </a:r>
            <a:r>
              <a:rPr lang="en-US" altLang="ko-KR" sz="1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</p:txBody>
      </p:sp>
      <p:sp>
        <p:nvSpPr>
          <p:cNvPr id="48" name="Text Box 129"/>
          <p:cNvSpPr txBox="1">
            <a:spLocks noChangeArrowheads="1"/>
          </p:cNvSpPr>
          <p:nvPr/>
        </p:nvSpPr>
        <p:spPr bwMode="auto">
          <a:xfrm>
            <a:off x="299494" y="1088460"/>
            <a:ext cx="8229600" cy="78483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 수행기관은 </a:t>
            </a:r>
            <a:r>
              <a:rPr lang="ko-KR" altLang="en-US" sz="1800" b="1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본인이 직접 선정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하고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,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해당기관의 담당자와 협의한 후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! 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b="1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1800" b="1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커리어센터에 그 내용을 등록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해야 합니다</a:t>
            </a:r>
            <a:r>
              <a:rPr lang="en-US" altLang="ko-KR" sz="1200" dirty="0"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15568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2" name="그룹 1"/>
          <p:cNvGrpSpPr/>
          <p:nvPr/>
        </p:nvGrpSpPr>
        <p:grpSpPr>
          <a:xfrm>
            <a:off x="2680549" y="446127"/>
            <a:ext cx="3782900" cy="740474"/>
            <a:chOff x="2894953" y="466692"/>
            <a:chExt cx="3782900" cy="74047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894953" y="466692"/>
              <a:ext cx="467569" cy="740474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3362522" y="569813"/>
              <a:ext cx="3315331" cy="52322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사회봉사활동 </a:t>
              </a:r>
              <a:r>
                <a:rPr lang="ko-KR" altLang="en-US" sz="28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수행기관</a:t>
              </a:r>
            </a:p>
          </p:txBody>
        </p:sp>
      </p:grpSp>
      <p:graphicFrame>
        <p:nvGraphicFramePr>
          <p:cNvPr id="27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28521"/>
              </p:ext>
            </p:extLst>
          </p:nvPr>
        </p:nvGraphicFramePr>
        <p:xfrm>
          <a:off x="619810" y="1040064"/>
          <a:ext cx="7904379" cy="3843544"/>
        </p:xfrm>
        <a:graphic>
          <a:graphicData uri="http://schemas.openxmlformats.org/drawingml/2006/table">
            <a:tbl>
              <a:tblPr/>
              <a:tblGrid>
                <a:gridCol w="1905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98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기관명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내    </a:t>
                      </a: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용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46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사회복지관련기관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아동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․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청소년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노인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장애인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여성과 관련된 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비영리기관 및 지역사회복지기관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81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시민사회단체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정치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경제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환경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보건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교통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인권 등과 관련된 비영리기관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60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관공서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관공서</a:t>
                      </a:r>
                      <a:endParaRPr kumimoji="0" lang="ko-KR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4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비영리미인가시설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정치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경제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환경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보건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교통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인권 등과 관련된 비영리기관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8" name="Text Box 76"/>
          <p:cNvSpPr txBox="1">
            <a:spLocks noChangeArrowheads="1"/>
          </p:cNvSpPr>
          <p:nvPr/>
        </p:nvSpPr>
        <p:spPr bwMode="auto">
          <a:xfrm>
            <a:off x="3658632" y="5018650"/>
            <a:ext cx="5043668" cy="400110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종교기관의 선교활동은 인정하지 않습니다</a:t>
            </a: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0392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73594" y="102870"/>
            <a:ext cx="8828667" cy="5160522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02870"/>
            <a:ext cx="8828667" cy="548639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05740"/>
            <a:ext cx="8621311" cy="529209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2" name="그룹 1"/>
          <p:cNvGrpSpPr/>
          <p:nvPr/>
        </p:nvGrpSpPr>
        <p:grpSpPr>
          <a:xfrm>
            <a:off x="2466121" y="283762"/>
            <a:ext cx="4211755" cy="774346"/>
            <a:chOff x="2440485" y="247342"/>
            <a:chExt cx="4211755" cy="774346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440485" y="247342"/>
              <a:ext cx="488957" cy="77434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8DAB051-D436-4F2C-AB40-F4D96F33FEAC}"/>
                </a:ext>
              </a:extLst>
            </p:cNvPr>
            <p:cNvSpPr/>
            <p:nvPr/>
          </p:nvSpPr>
          <p:spPr>
            <a:xfrm>
              <a:off x="2847993" y="442148"/>
              <a:ext cx="3804247" cy="461665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교내</a:t>
              </a:r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사회봉사활동 </a:t>
              </a:r>
              <a:r>
                <a:rPr lang="ko-KR" altLang="en-US" sz="24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수행기관</a:t>
              </a:r>
            </a:p>
          </p:txBody>
        </p:sp>
      </p:grp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xmlns="" id="{8D166ACD-BE28-4A37-A173-D12FDFA6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18731"/>
              </p:ext>
            </p:extLst>
          </p:nvPr>
        </p:nvGraphicFramePr>
        <p:xfrm>
          <a:off x="619810" y="903814"/>
          <a:ext cx="7904379" cy="4504522"/>
        </p:xfrm>
        <a:graphic>
          <a:graphicData uri="http://schemas.openxmlformats.org/drawingml/2006/table">
            <a:tbl>
              <a:tblPr/>
              <a:tblGrid>
                <a:gridCol w="1905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98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3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endParaRPr kumimoji="0" lang="en-US" altLang="ko-KR" sz="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기관명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내    용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9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성베드로학교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</a:t>
                      </a:r>
                      <a:r>
                        <a:rPr lang="ko-KR" altLang="en-US" sz="1800" dirty="0" err="1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지적장애학생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수업활동 보조 및 활동 보조</a:t>
                      </a:r>
                      <a:endParaRPr lang="en-US" altLang="ko-KR" sz="180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  <a:p>
                      <a:pPr algn="l"/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초등</a:t>
                      </a:r>
                      <a:r>
                        <a:rPr lang="en-US" altLang="ko-KR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,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중등</a:t>
                      </a:r>
                      <a:r>
                        <a:rPr lang="en-US" altLang="ko-KR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,</a:t>
                      </a:r>
                      <a:r>
                        <a:rPr lang="ko-KR" altLang="en-US" sz="1800" dirty="0" err="1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고등학생등의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다양한 연령대  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307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한국어학당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</a:t>
                      </a:r>
                      <a:r>
                        <a:rPr lang="ko-KR" altLang="en-US" sz="180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외국인 학생 도우미</a:t>
                      </a:r>
                      <a:endParaRPr lang="ko-KR" altLang="en-US" sz="180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18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민주자료관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민주주의</a:t>
                      </a:r>
                      <a:r>
                        <a:rPr lang="en-US" altLang="ko-KR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,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사회운동 기록 및 기증 자료 정리</a:t>
                      </a:r>
                      <a:endParaRPr lang="en-US" altLang="ko-KR" sz="180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  <a:p>
                      <a:pPr algn="l"/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데이터 베이스화 작업  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48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구로마을대학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 인근 오정 초등학교 </a:t>
                      </a:r>
                      <a:r>
                        <a:rPr lang="en-US" altLang="ko-KR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15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개 </a:t>
                      </a:r>
                      <a:r>
                        <a:rPr lang="ko-KR" altLang="en-US" sz="1800" dirty="0" err="1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직업군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멘토링</a:t>
                      </a:r>
                      <a:r>
                        <a:rPr lang="ko-KR" altLang="en-US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프로그램 </a:t>
                      </a:r>
                      <a:endParaRPr lang="en-US" altLang="ko-KR" sz="180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6931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478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2" name="그룹 1"/>
          <p:cNvGrpSpPr/>
          <p:nvPr/>
        </p:nvGrpSpPr>
        <p:grpSpPr>
          <a:xfrm>
            <a:off x="2656506" y="345881"/>
            <a:ext cx="4069378" cy="790520"/>
            <a:chOff x="2532028" y="358239"/>
            <a:chExt cx="4069378" cy="790520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532028" y="358239"/>
              <a:ext cx="499170" cy="79052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8DAB051-D436-4F2C-AB40-F4D96F33FEAC}"/>
                </a:ext>
              </a:extLst>
            </p:cNvPr>
            <p:cNvSpPr/>
            <p:nvPr/>
          </p:nvSpPr>
          <p:spPr>
            <a:xfrm>
              <a:off x="3031198" y="491889"/>
              <a:ext cx="3570208" cy="52322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교외</a:t>
              </a:r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사회봉사활동 </a:t>
              </a:r>
              <a:r>
                <a:rPr lang="ko-KR" altLang="en-US" sz="28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수행기관</a:t>
              </a:r>
              <a:endPara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  <p:graphicFrame>
        <p:nvGraphicFramePr>
          <p:cNvPr id="8" name="Group 23">
            <a:extLst>
              <a:ext uri="{FF2B5EF4-FFF2-40B4-BE49-F238E27FC236}">
                <a16:creationId xmlns:a16="http://schemas.microsoft.com/office/drawing/2014/main" xmlns="" id="{8D166ACD-BE28-4A37-A173-D12FDFA64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80018"/>
              </p:ext>
            </p:extLst>
          </p:nvPr>
        </p:nvGraphicFramePr>
        <p:xfrm>
          <a:off x="734108" y="976710"/>
          <a:ext cx="7904379" cy="4404373"/>
        </p:xfrm>
        <a:graphic>
          <a:graphicData uri="http://schemas.openxmlformats.org/drawingml/2006/table">
            <a:tbl>
              <a:tblPr/>
              <a:tblGrid>
                <a:gridCol w="19829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214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9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기관명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내    </a:t>
                      </a: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용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94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아름다운가게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 매장운영지원 및 방문자 기증문의 응대</a:t>
                      </a:r>
                      <a:endParaRPr kumimoji="0" lang="en-US" altLang="ko-KR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 기증품 정리 및 분류 </a:t>
                      </a:r>
                      <a:endParaRPr kumimoji="0" lang="en-US" altLang="ko-KR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97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구로문화재단 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</a:t>
                      </a:r>
                      <a:r>
                        <a:rPr kumimoji="0" lang="ko-KR" alt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문화 서포터즈 활동 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36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종합 사회 복지관</a:t>
                      </a: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방과 후 교실 활동 보조 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0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구로건강가정 </a:t>
                      </a:r>
                      <a:endParaRPr kumimoji="0" lang="en-US" altLang="ko-KR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다문화 가족지원</a:t>
                      </a:r>
                      <a:endParaRPr kumimoji="0" lang="en-US" altLang="ko-KR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센터 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다문화 자녀 돌봄 및 학습 정서지원 </a:t>
                      </a:r>
                      <a:endParaRPr kumimoji="0" lang="en-US" altLang="ko-KR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중도 입국자녀 한국어교육 및 문화체험활동 </a:t>
                      </a: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5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인근 초</a:t>
                      </a:r>
                      <a:r>
                        <a:rPr kumimoji="0" lang="en-US" altLang="ko-K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중</a:t>
                      </a:r>
                      <a:r>
                        <a:rPr kumimoji="0" lang="en-US" altLang="ko-K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고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 인근 초</a:t>
                      </a:r>
                      <a:r>
                        <a:rPr kumimoji="0" lang="en-US" altLang="ko-K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중</a:t>
                      </a:r>
                      <a:r>
                        <a:rPr kumimoji="0" lang="en-US" altLang="ko-KR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고 </a:t>
                      </a:r>
                      <a:r>
                        <a:rPr kumimoji="0" lang="ko-KR" altLang="en-US" sz="1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멘토링</a:t>
                      </a: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및 방과후 활동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8" marB="457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69315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469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0960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75282" y="107250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1918625" y="512912"/>
            <a:ext cx="556657" cy="881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52EB7301-36B0-4943-A795-7C737FF4365B}"/>
              </a:ext>
            </a:extLst>
          </p:cNvPr>
          <p:cNvSpPr/>
          <p:nvPr/>
        </p:nvSpPr>
        <p:spPr>
          <a:xfrm>
            <a:off x="2429083" y="680953"/>
            <a:ext cx="4564070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기관 선정 시 유의사항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82D2402-C9B4-4957-8BC3-027424E5EEC9}"/>
              </a:ext>
            </a:extLst>
          </p:cNvPr>
          <p:cNvSpPr txBox="1"/>
          <p:nvPr/>
        </p:nvSpPr>
        <p:spPr>
          <a:xfrm>
            <a:off x="349967" y="1881269"/>
            <a:ext cx="8686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“ </a:t>
            </a:r>
            <a:r>
              <a:rPr lang="ko-KR" altLang="en-US" sz="33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점자 </a:t>
            </a:r>
            <a:r>
              <a:rPr lang="ko-KR" altLang="en-US" sz="3300" dirty="0">
                <a:latin typeface="BusanBada" panose="02000603000000000000" pitchFamily="2" charset="-127"/>
                <a:ea typeface="BusanBada" panose="02000603000000000000" pitchFamily="2" charset="-127"/>
              </a:rPr>
              <a:t>도서관의 경우 </a:t>
            </a:r>
            <a:r>
              <a:rPr lang="ko-KR" altLang="en-US" sz="33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지원자 수 제한</a:t>
            </a:r>
            <a:r>
              <a:rPr lang="ko-KR" altLang="en-US" sz="3300" dirty="0">
                <a:latin typeface="BusanBada" panose="02000603000000000000" pitchFamily="2" charset="-127"/>
                <a:ea typeface="BusanBada" panose="02000603000000000000" pitchFamily="2" charset="-127"/>
              </a:rPr>
              <a:t>에 유의</a:t>
            </a:r>
            <a:r>
              <a:rPr lang="en-US" altLang="ko-KR" sz="3300" dirty="0">
                <a:latin typeface="BusanBada" panose="02000603000000000000" pitchFamily="2" charset="-127"/>
                <a:ea typeface="BusanBada" panose="02000603000000000000" pitchFamily="2" charset="-127"/>
              </a:rPr>
              <a:t>! ”</a:t>
            </a:r>
            <a:endParaRPr lang="ko-KR" altLang="en-US" sz="33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D191B1F-35DA-402A-83AF-6CD38E28A2F7}"/>
              </a:ext>
            </a:extLst>
          </p:cNvPr>
          <p:cNvSpPr txBox="1"/>
          <p:nvPr/>
        </p:nvSpPr>
        <p:spPr>
          <a:xfrm>
            <a:off x="1025912" y="2817511"/>
            <a:ext cx="7529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en-US" altLang="ko-KR" sz="2400" dirty="0" smtClean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endParaRPr lang="en-US" altLang="ko-KR" sz="2400" u="sng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ko-KR" altLang="en-US" sz="2400" u="sng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 이수 조건 </a:t>
            </a:r>
            <a:r>
              <a:rPr lang="ko-KR" altLang="en-US" sz="2400" u="sng" dirty="0" err="1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미준수</a:t>
            </a:r>
            <a:r>
              <a:rPr lang="ko-KR" altLang="en-US" sz="2400" u="sng" dirty="0">
                <a:latin typeface="BusanBada" panose="02000603000000000000" pitchFamily="2" charset="-127"/>
                <a:ea typeface="BusanBada" panose="02000603000000000000" pitchFamily="2" charset="-127"/>
              </a:rPr>
              <a:t> 학생 다수 발생</a:t>
            </a:r>
            <a:endParaRPr lang="en-US" altLang="ko-KR" sz="2400" u="sng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endParaRPr lang="en-US" altLang="ko-KR" sz="2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점자 도서관 측 진정으로 봉사를 희망 하는 </a:t>
            </a:r>
            <a:r>
              <a:rPr lang="ko-KR" altLang="en-US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학생</a:t>
            </a:r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선정</a:t>
            </a:r>
            <a:r>
              <a:rPr lang="ko-KR" altLang="en-US" sz="24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요청</a:t>
            </a:r>
            <a:endParaRPr lang="en-US" altLang="ko-KR" sz="2400" dirty="0" smtClean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ko-KR" altLang="en-US" sz="24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기존 점자활동 경험자 제외</a:t>
            </a:r>
            <a:r>
              <a:rPr lang="en-US" altLang="ko-KR" sz="24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2400" smtClean="0">
                <a:latin typeface="BusanBada" panose="02000603000000000000" pitchFamily="2" charset="-127"/>
                <a:ea typeface="BusanBada" panose="02000603000000000000" pitchFamily="2" charset="-127"/>
              </a:rPr>
              <a:t>  </a:t>
            </a:r>
            <a:endParaRPr lang="ko-KR" altLang="en-US" sz="2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839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75282" y="107250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431033" y="491890"/>
            <a:ext cx="556657" cy="8815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54168" y="680730"/>
            <a:ext cx="4092787" cy="58477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사회봉사활동기관</a:t>
            </a:r>
            <a:r>
              <a:rPr lang="ko-KR" altLang="en-US" sz="28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32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선정기준</a:t>
            </a:r>
          </a:p>
        </p:txBody>
      </p:sp>
      <p:sp>
        <p:nvSpPr>
          <p:cNvPr id="8" name="타원 7"/>
          <p:cNvSpPr/>
          <p:nvPr/>
        </p:nvSpPr>
        <p:spPr>
          <a:xfrm>
            <a:off x="4447656" y="2677706"/>
            <a:ext cx="2367419" cy="2367419"/>
          </a:xfrm>
          <a:prstGeom prst="ellipse">
            <a:avLst/>
          </a:prstGeom>
          <a:solidFill>
            <a:schemeClr val="accent1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28888" y="1366694"/>
            <a:ext cx="2367419" cy="2367419"/>
          </a:xfrm>
          <a:prstGeom prst="ellipse">
            <a:avLst/>
          </a:prstGeom>
          <a:solidFill>
            <a:srgbClr val="FFCCC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10120" y="2746330"/>
            <a:ext cx="2367419" cy="2367419"/>
          </a:xfrm>
          <a:prstGeom prst="ellipse">
            <a:avLst/>
          </a:prstGeom>
          <a:solidFill>
            <a:srgbClr val="FF9933">
              <a:alpha val="8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49"/>
          <p:cNvGrpSpPr>
            <a:grpSpLocks/>
          </p:cNvGrpSpPr>
          <p:nvPr/>
        </p:nvGrpSpPr>
        <p:grpSpPr bwMode="auto">
          <a:xfrm>
            <a:off x="2846866" y="2166037"/>
            <a:ext cx="3575231" cy="2053762"/>
            <a:chOff x="1744" y="1234"/>
            <a:chExt cx="2288" cy="1332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744" y="2287"/>
              <a:ext cx="617" cy="279"/>
            </a:xfrm>
            <a:prstGeom prst="rect">
              <a:avLst/>
            </a:prstGeom>
            <a:noFill/>
            <a:ln>
              <a:noFill/>
            </a:ln>
            <a:scene3d>
              <a:camera prst="perspectiveFron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2200" dirty="0" err="1">
                  <a:latin typeface="BusanBada" panose="02000603000000000000" pitchFamily="2" charset="-127"/>
                  <a:ea typeface="BusanBada" panose="02000603000000000000" pitchFamily="2" charset="-127"/>
                </a:rPr>
                <a:t>접근성</a:t>
              </a:r>
              <a:endParaRPr lang="ko-KR" altLang="en-US" sz="2200" dirty="0"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352" y="1234"/>
              <a:ext cx="902" cy="499"/>
            </a:xfrm>
            <a:prstGeom prst="rect">
              <a:avLst/>
            </a:prstGeom>
            <a:noFill/>
            <a:ln>
              <a:noFill/>
            </a:ln>
            <a:scene3d>
              <a:camera prst="perspectiveFron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2200" dirty="0" smtClean="0">
                  <a:latin typeface="BusanBada" panose="02000603000000000000" pitchFamily="2" charset="-127"/>
                  <a:ea typeface="BusanBada" panose="02000603000000000000" pitchFamily="2" charset="-127"/>
                </a:rPr>
                <a:t>관심분야 </a:t>
              </a:r>
              <a:r>
                <a:rPr lang="ko-KR" altLang="en-US" sz="22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재능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019" y="2287"/>
              <a:ext cx="1013" cy="279"/>
            </a:xfrm>
            <a:prstGeom prst="rect">
              <a:avLst/>
            </a:prstGeom>
            <a:noFill/>
            <a:ln>
              <a:noFill/>
            </a:ln>
            <a:scene3d>
              <a:camera prst="perspectiveFron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sz="22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가능한 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340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243352" y="1059509"/>
            <a:ext cx="5984156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730048" y="760854"/>
            <a:ext cx="376082" cy="59731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007000" y="1609058"/>
            <a:ext cx="5130000" cy="1728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D22968F0-42AB-428C-91E1-DF77B02A6C74}"/>
              </a:ext>
            </a:extLst>
          </p:cNvPr>
          <p:cNvCxnSpPr>
            <a:cxnSpLocks/>
          </p:cNvCxnSpPr>
          <p:nvPr/>
        </p:nvCxnSpPr>
        <p:spPr>
          <a:xfrm flipH="1">
            <a:off x="3095237" y="5215145"/>
            <a:ext cx="589109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="" xmlns:a16="http://schemas.microsoft.com/office/drawing/2014/main" id="{E5E8CC4C-26E8-4BFC-B58A-D261537A8353}"/>
              </a:ext>
            </a:extLst>
          </p:cNvPr>
          <p:cNvCxnSpPr>
            <a:cxnSpLocks/>
          </p:cNvCxnSpPr>
          <p:nvPr/>
        </p:nvCxnSpPr>
        <p:spPr>
          <a:xfrm flipH="1">
            <a:off x="157669" y="5141125"/>
            <a:ext cx="57238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2" b="17334"/>
          <a:stretch/>
        </p:blipFill>
        <p:spPr>
          <a:xfrm>
            <a:off x="1199970" y="580435"/>
            <a:ext cx="420625" cy="6666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92826" y="744468"/>
            <a:ext cx="3236784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기초교육 일정</a:t>
            </a:r>
          </a:p>
        </p:txBody>
      </p:sp>
      <p:graphicFrame>
        <p:nvGraphicFramePr>
          <p:cNvPr id="11" name="Group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91578"/>
              </p:ext>
            </p:extLst>
          </p:nvPr>
        </p:nvGraphicFramePr>
        <p:xfrm>
          <a:off x="811008" y="1139941"/>
          <a:ext cx="7069793" cy="2966350"/>
        </p:xfrm>
        <a:graphic>
          <a:graphicData uri="http://schemas.openxmlformats.org/drawingml/2006/table">
            <a:tbl>
              <a:tblPr/>
              <a:tblGrid>
                <a:gridCol w="635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9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80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66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584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구분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과목명</a:t>
                      </a:r>
                      <a:endParaRPr kumimoji="0" lang="ko-KR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일정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2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화요일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수요일</a:t>
                      </a:r>
                      <a:endParaRPr kumimoji="0" lang="ko-KR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99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강</a:t>
                      </a:r>
                    </a:p>
                  </a:txBody>
                  <a:tcPr marL="68582" marR="68582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오리엔테이션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5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강</a:t>
                      </a:r>
                    </a:p>
                  </a:txBody>
                  <a:tcPr marL="68582" marR="68582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cs typeface="+mn-cs"/>
                        </a:rPr>
                        <a:t>다양성과 연대하기 및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cs typeface="+mn-cs"/>
                        </a:rPr>
                        <a:t>소수자 </a:t>
                      </a:r>
                      <a:r>
                        <a:rPr lang="ko-KR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cs typeface="+mn-cs"/>
                        </a:rPr>
                        <a:t>인권감수성 키우기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10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11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83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강</a:t>
                      </a:r>
                    </a:p>
                  </a:txBody>
                  <a:tcPr marL="68582" marR="68582" marT="34296" marB="3429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en-US" altLang="ko-KR" sz="100" kern="1200" dirty="0" smtClean="0"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cs typeface="+mn-cs"/>
                        </a:rPr>
                        <a:t>지역사회 안에서의 봉사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cs typeface="+mn-cs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17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18</a:t>
                      </a:r>
                      <a:r>
                        <a:rPr kumimoji="0" lang="ko-KR" altLang="en-US" sz="15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endParaRPr kumimoji="0" lang="en-US" altLang="ko-KR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8582" marR="68582" marT="34296" marB="342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2" name="Text Box 129"/>
          <p:cNvSpPr txBox="1">
            <a:spLocks noChangeArrowheads="1"/>
          </p:cNvSpPr>
          <p:nvPr/>
        </p:nvSpPr>
        <p:spPr bwMode="auto">
          <a:xfrm>
            <a:off x="1704815" y="4467494"/>
            <a:ext cx="62495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기초교육은 반드시 수강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해야 합니다 </a:t>
            </a:r>
            <a:r>
              <a:rPr lang="en-US" altLang="ko-KR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(10</a:t>
            </a:r>
            <a:r>
              <a:rPr lang="ko-KR" altLang="en-US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분 지각 시 결석 처리</a:t>
            </a:r>
            <a:r>
              <a:rPr lang="en-US" altLang="ko-KR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)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4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en-US" altLang="ko-KR" sz="600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  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부득이한 사유로 결석했을 경우 다른 요일의 해당 강좌 수강해야 합니다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165199" y="580435"/>
            <a:ext cx="1247281" cy="986546"/>
            <a:chOff x="7165199" y="580435"/>
            <a:chExt cx="1247281" cy="986546"/>
          </a:xfrm>
        </p:grpSpPr>
        <p:sp>
          <p:nvSpPr>
            <p:cNvPr id="13" name="이등변 삼각형 12"/>
            <p:cNvSpPr/>
            <p:nvPr/>
          </p:nvSpPr>
          <p:spPr>
            <a:xfrm>
              <a:off x="7165199" y="580435"/>
              <a:ext cx="1247281" cy="974435"/>
            </a:xfrm>
            <a:prstGeom prst="triangle">
              <a:avLst/>
            </a:prstGeom>
            <a:solidFill>
              <a:srgbClr val="F4493C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05360" y="1139941"/>
              <a:ext cx="862698" cy="42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75" dirty="0" err="1">
                  <a:solidFill>
                    <a:schemeClr val="bg1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필참</a:t>
              </a:r>
              <a:r>
                <a:rPr lang="en-US" altLang="ko-KR" sz="2175" dirty="0">
                  <a:solidFill>
                    <a:schemeClr val="bg1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!</a:t>
              </a:r>
              <a:endParaRPr lang="ko-KR" altLang="en-US" sz="2175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977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75282" y="124395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069369" y="613334"/>
            <a:ext cx="556657" cy="8815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04456" y="854462"/>
            <a:ext cx="4564070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기관 선정 시 유의사항</a:t>
            </a: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95021"/>
              </p:ext>
            </p:extLst>
          </p:nvPr>
        </p:nvGraphicFramePr>
        <p:xfrm>
          <a:off x="683419" y="1741129"/>
          <a:ext cx="7777162" cy="3864144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0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1.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e-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커리어센터가 안내하는 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[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사회봉사기관리스트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], [VMS]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를 참고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하세요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2.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집 근처나 학교 근처의 사회봉사활동 기관을 선택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하는 것이 좋습니다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8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3.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친한 친구나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여러 명이 같은 장소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/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시간에 몰리지 않도록 해주세요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8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전화 및 약속 예절은 필수입니다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 ex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인사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-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소속 및 이름 소개</a:t>
                      </a: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-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용건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745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71011" y="5532935"/>
            <a:ext cx="7989570" cy="10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00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75282" y="107250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431033" y="491890"/>
            <a:ext cx="556657" cy="8815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146064" y="652654"/>
            <a:ext cx="3315331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수행방법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9156" y="4163374"/>
            <a:ext cx="7903923" cy="931024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4</a:t>
            </a:r>
            <a:r>
              <a:rPr lang="ko-KR" altLang="en-US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가지 조건을 모두 충족</a:t>
            </a:r>
            <a:r>
              <a:rPr lang="ko-KR" altLang="en-US" sz="2000" b="1" dirty="0">
                <a:latin typeface="BusanBada" panose="02000603000000000000" pitchFamily="2" charset="-127"/>
                <a:ea typeface="BusanBada" panose="02000603000000000000" pitchFamily="2" charset="-127"/>
              </a:rPr>
              <a:t>하는 지속적인 봉사활동을 수행해야 합니다</a:t>
            </a:r>
            <a:r>
              <a:rPr lang="en-US" altLang="ko-KR" sz="2000" b="1" dirty="0"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 algn="ctr"/>
            <a:endParaRPr lang="en-US" altLang="ko-KR" sz="1050" b="1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/>
            <a:r>
              <a:rPr lang="ko-KR" altLang="en-US" sz="2000" b="1" dirty="0">
                <a:latin typeface="BusanBada" panose="02000603000000000000" pitchFamily="2" charset="-127"/>
                <a:ea typeface="BusanBada" panose="02000603000000000000" pitchFamily="2" charset="-127"/>
              </a:rPr>
              <a:t>따라서 충분히 계획을 세우고 일정이 밀리지 않도록 해주세요</a:t>
            </a:r>
            <a:r>
              <a:rPr lang="en-US" altLang="ko-KR" sz="2000" b="1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367419" y="1453019"/>
            <a:ext cx="4409162" cy="2329841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05825" y="1640910"/>
            <a:ext cx="3396341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은 </a:t>
            </a:r>
            <a:r>
              <a:rPr lang="ko-KR" altLang="en-US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학기 중</a:t>
            </a:r>
            <a:r>
              <a:rPr lang="en-US" altLang="ko-KR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en-US" altLang="ko-KR" sz="20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07913" y="2194014"/>
            <a:ext cx="3818357" cy="40011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개 기관</a:t>
            </a: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에서 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주 </a:t>
            </a: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3~4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시간 이상</a:t>
            </a:r>
            <a:endParaRPr lang="en-US" altLang="ko-KR" sz="20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05825" y="2751362"/>
            <a:ext cx="3970756" cy="107721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최소 </a:t>
            </a: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8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주 이상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최대 </a:t>
            </a: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10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주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총 </a:t>
            </a:r>
            <a:r>
              <a:rPr lang="en-US" altLang="ko-KR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30</a:t>
            </a:r>
            <a:r>
              <a:rPr lang="ko-KR" altLang="en-US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시간 이상</a:t>
            </a:r>
            <a:endParaRPr lang="en-US" altLang="ko-KR" sz="20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098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02870"/>
            <a:ext cx="8828667" cy="5460402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194311"/>
            <a:ext cx="8621311" cy="52806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424748" y="746542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380499" y="165928"/>
            <a:ext cx="556657" cy="8815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08543" y="345098"/>
            <a:ext cx="3770584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보고서 작성</a:t>
            </a:r>
          </a:p>
        </p:txBody>
      </p:sp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440309" y="837984"/>
            <a:ext cx="8369213" cy="3112951"/>
            <a:chOff x="249" y="799"/>
            <a:chExt cx="5352" cy="2700"/>
          </a:xfrm>
          <a:scene3d>
            <a:camera prst="perspectiveFront"/>
            <a:lightRig rig="threePt" dir="t"/>
          </a:scene3d>
        </p:grpSpPr>
        <p:grpSp>
          <p:nvGrpSpPr>
            <p:cNvPr id="9" name="Rectangle 4"/>
            <p:cNvGrpSpPr>
              <a:grpSpLocks/>
            </p:cNvGrpSpPr>
            <p:nvPr/>
          </p:nvGrpSpPr>
          <p:grpSpPr bwMode="auto">
            <a:xfrm>
              <a:off x="249" y="799"/>
              <a:ext cx="1270" cy="2314"/>
              <a:chOff x="164592" y="1182624"/>
              <a:chExt cx="2194560" cy="3773424"/>
            </a:xfrm>
          </p:grpSpPr>
          <p:pic>
            <p:nvPicPr>
              <p:cNvPr id="27" name="Rectangl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592" y="1182624"/>
                <a:ext cx="2194560" cy="3773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 Box 6"/>
              <p:cNvSpPr txBox="1">
                <a:spLocks noChangeArrowheads="1"/>
              </p:cNvSpPr>
              <p:nvPr/>
            </p:nvSpPr>
            <p:spPr bwMode="auto">
              <a:xfrm>
                <a:off x="179388" y="1196975"/>
                <a:ext cx="2160587" cy="3743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7200" indent="-4572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400" dirty="0">
                    <a:latin typeface="한컴 소망 M" pitchFamily="18" charset="-127"/>
                    <a:ea typeface="한컴 소망 M" pitchFamily="18" charset="-127"/>
                  </a:rPr>
                  <a:t>사회봉사 </a:t>
                </a:r>
                <a:r>
                  <a:rPr lang="en-US" altLang="ko-KR" sz="1400" dirty="0">
                    <a:latin typeface="한컴 소망 M" pitchFamily="18" charset="-127"/>
                    <a:ea typeface="한컴 소망 M" pitchFamily="18" charset="-127"/>
                  </a:rPr>
                  <a:t>1 </a:t>
                </a:r>
                <a:r>
                  <a:rPr lang="ko-KR" altLang="en-US" sz="1400" dirty="0">
                    <a:latin typeface="한컴 소망 M" pitchFamily="18" charset="-127"/>
                    <a:ea typeface="한컴 소망 M" pitchFamily="18" charset="-127"/>
                  </a:rPr>
                  <a:t>보고서</a:t>
                </a: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학과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:</a:t>
                </a: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학번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:</a:t>
                </a: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성명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:</a:t>
                </a: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algn="ctr"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1.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기관소개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1)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기관 설립 목적</a:t>
                </a:r>
              </a:p>
              <a:p>
                <a:pPr marL="0" indent="0" eaLnBrk="1" hangingPunct="1">
                  <a:lnSpc>
                    <a:spcPct val="100000"/>
                  </a:lnSpc>
                  <a:buClr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2)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기관의 서비스 내용</a:t>
                </a:r>
              </a:p>
            </p:txBody>
          </p:sp>
        </p:grp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404" y="3179"/>
              <a:ext cx="90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페이지 이내</a:t>
              </a:r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1765" y="3179"/>
              <a:ext cx="90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페이지 이내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3125" y="3179"/>
              <a:ext cx="926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3</a:t>
              </a:r>
              <a:r>
                <a:rPr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페이지 이상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4531" y="3179"/>
              <a:ext cx="90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1pPr>
              <a:lvl2pPr marL="742950" indent="-28575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chemeClr val="tx1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3pPr>
              <a:lvl4pPr marL="16002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4pPr>
              <a:lvl5pPr marL="2057400" indent="-228600" eaLnBrk="0" hangingPunct="0">
                <a:lnSpc>
                  <a:spcPct val="110000"/>
                </a:lnSpc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ko-KR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페이지 이내</a:t>
              </a:r>
            </a:p>
          </p:txBody>
        </p:sp>
        <p:grpSp>
          <p:nvGrpSpPr>
            <p:cNvPr id="15" name="Rectangle 4"/>
            <p:cNvGrpSpPr>
              <a:grpSpLocks/>
            </p:cNvGrpSpPr>
            <p:nvPr/>
          </p:nvGrpSpPr>
          <p:grpSpPr bwMode="auto">
            <a:xfrm>
              <a:off x="1610" y="799"/>
              <a:ext cx="1270" cy="2314"/>
              <a:chOff x="164592" y="1182624"/>
              <a:chExt cx="2194560" cy="3773424"/>
            </a:xfrm>
          </p:grpSpPr>
          <p:pic>
            <p:nvPicPr>
              <p:cNvPr id="25" name="Rectangl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592" y="1182624"/>
                <a:ext cx="2194560" cy="3773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 Box 42"/>
              <p:cNvSpPr txBox="1">
                <a:spLocks noChangeArrowheads="1"/>
              </p:cNvSpPr>
              <p:nvPr/>
            </p:nvSpPr>
            <p:spPr bwMode="auto">
              <a:xfrm>
                <a:off x="179388" y="1196975"/>
                <a:ext cx="2160587" cy="3743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7200" indent="-4572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2.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기관선정 동기 및 과정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Char char="•"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3.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사회봉사 활동내용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Char char="•"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1)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활동기간 및 업무</a:t>
                </a:r>
              </a:p>
            </p:txBody>
          </p:sp>
        </p:grpSp>
        <p:grpSp>
          <p:nvGrpSpPr>
            <p:cNvPr id="17" name="Rectangle 4"/>
            <p:cNvGrpSpPr>
              <a:grpSpLocks/>
            </p:cNvGrpSpPr>
            <p:nvPr/>
          </p:nvGrpSpPr>
          <p:grpSpPr bwMode="auto">
            <a:xfrm>
              <a:off x="2971" y="799"/>
              <a:ext cx="1270" cy="2314"/>
              <a:chOff x="164592" y="1182624"/>
              <a:chExt cx="2194560" cy="3773424"/>
            </a:xfrm>
          </p:grpSpPr>
          <p:pic>
            <p:nvPicPr>
              <p:cNvPr id="23" name="Rectangl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592" y="1182624"/>
                <a:ext cx="2194560" cy="3773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 Box 45"/>
              <p:cNvSpPr txBox="1">
                <a:spLocks noChangeArrowheads="1"/>
              </p:cNvSpPr>
              <p:nvPr/>
            </p:nvSpPr>
            <p:spPr bwMode="auto">
              <a:xfrm>
                <a:off x="179388" y="1196975"/>
                <a:ext cx="2160587" cy="3743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7200" indent="-4572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2)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활동내용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사회봉사 수행 내용을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주 별로 나누어 자세히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작성</a:t>
                </a: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※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업무내용의 반복적 </a:t>
                </a:r>
                <a:endParaRPr lang="en-US" altLang="ko-KR" sz="1200" b="1" dirty="0">
                  <a:solidFill>
                    <a:srgbClr val="FF0000"/>
                  </a:solidFill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     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나열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,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복사  금지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!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      (</a:t>
                </a:r>
                <a:r>
                  <a:rPr lang="ko-KR" altLang="en-US" sz="1200" b="1" dirty="0" err="1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일일히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다 확인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)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solidFill>
                      <a:srgbClr val="FF0000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rPr>
                  <a:t>    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 </a:t>
                </a: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</p:txBody>
          </p:sp>
        </p:grpSp>
        <p:grpSp>
          <p:nvGrpSpPr>
            <p:cNvPr id="18" name="Rectangle 4"/>
            <p:cNvGrpSpPr>
              <a:grpSpLocks/>
            </p:cNvGrpSpPr>
            <p:nvPr/>
          </p:nvGrpSpPr>
          <p:grpSpPr bwMode="auto">
            <a:xfrm>
              <a:off x="4331" y="799"/>
              <a:ext cx="1270" cy="2314"/>
              <a:chOff x="164592" y="1182624"/>
              <a:chExt cx="2194560" cy="3773424"/>
            </a:xfrm>
          </p:grpSpPr>
          <p:pic>
            <p:nvPicPr>
              <p:cNvPr id="19" name="Rectangl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592" y="1182624"/>
                <a:ext cx="2194560" cy="3773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 Box 48"/>
              <p:cNvSpPr txBox="1">
                <a:spLocks noChangeArrowheads="1"/>
              </p:cNvSpPr>
              <p:nvPr/>
            </p:nvSpPr>
            <p:spPr bwMode="auto">
              <a:xfrm>
                <a:off x="179388" y="1196975"/>
                <a:ext cx="2160587" cy="3743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57200" indent="-4572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4.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총평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1)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사회봉사활동이 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    자신에게 미친 영향</a:t>
                </a: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2)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가장 인상 깊었던 점</a:t>
                </a: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3)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봉사활동 중 문제점</a:t>
                </a: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    및 개선방안</a:t>
                </a:r>
                <a:endParaRPr lang="en-US" altLang="ko-KR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1200" b="1" dirty="0">
                  <a:latin typeface="바탕" panose="02030600000101010101" pitchFamily="18" charset="-127"/>
                  <a:ea typeface="바탕" panose="02030600000101010101" pitchFamily="18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   </a:t>
                </a:r>
                <a:r>
                  <a:rPr lang="en-US" altLang="ko-KR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4) </a:t>
                </a:r>
                <a:r>
                  <a:rPr lang="ko-KR" altLang="en-US" sz="1200" b="1" dirty="0">
                    <a:latin typeface="바탕" panose="02030600000101010101" pitchFamily="18" charset="-127"/>
                    <a:ea typeface="바탕" panose="02030600000101010101" pitchFamily="18" charset="-127"/>
                  </a:rPr>
                  <a:t>기타</a:t>
                </a:r>
              </a:p>
            </p:txBody>
          </p:sp>
        </p:grpSp>
      </p:grpSp>
      <p:sp>
        <p:nvSpPr>
          <p:cNvPr id="29" name="AutoShape 49"/>
          <p:cNvSpPr>
            <a:spLocks noChangeArrowheads="1"/>
          </p:cNvSpPr>
          <p:nvPr/>
        </p:nvSpPr>
        <p:spPr bwMode="auto">
          <a:xfrm>
            <a:off x="440309" y="3965184"/>
            <a:ext cx="8344840" cy="1408381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perspectiveFront"/>
            <a:lightRig rig="threePt" dir="t"/>
          </a:scene3d>
        </p:spPr>
        <p:txBody>
          <a:bodyPr wrap="none" anchor="ctr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charset="0"/>
              <a:buChar char="–"/>
              <a:defRPr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charset="0"/>
              <a:buChar char="–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Tx/>
              <a:buNone/>
              <a:defRPr/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sz="16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보고서의 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분량은 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6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페이지 이상 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10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페이지 이내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로 작성하세요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 eaLnBrk="1" hangingPunct="1">
              <a:lnSpc>
                <a:spcPct val="150000"/>
              </a:lnSpc>
              <a:buClrTx/>
              <a:buNone/>
              <a:defRPr/>
            </a:pPr>
            <a:r>
              <a:rPr lang="en-US" altLang="ko-KR" sz="1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글자크기는 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11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포인트 이하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, </a:t>
            </a:r>
            <a:r>
              <a:rPr lang="ko-KR" altLang="en-US" sz="1600" dirty="0" err="1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줄간격은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180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이하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로 해주세요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 eaLnBrk="1" hangingPunct="1">
              <a:lnSpc>
                <a:spcPct val="150000"/>
              </a:lnSpc>
              <a:buClrTx/>
              <a:buNone/>
              <a:defRPr/>
            </a:pPr>
            <a:r>
              <a:rPr lang="en-US" altLang="ko-KR" sz="1400" dirty="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1600" u="sng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활동사진 </a:t>
            </a:r>
            <a:r>
              <a:rPr lang="en-US" altLang="ko-KR" sz="1600" u="sng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ko-KR" altLang="en-US" sz="1600" u="sng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장 이상 첨부 필수</a:t>
            </a:r>
            <a:r>
              <a:rPr lang="en-US" altLang="ko-KR" sz="1600" u="sng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 : </a:t>
            </a:r>
            <a:r>
              <a:rPr lang="ko-KR" altLang="en-US" sz="1600" u="sng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사전양해필수</a:t>
            </a:r>
            <a:endParaRPr lang="en-US" altLang="ko-KR" sz="1600" u="sng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eaLnBrk="1" hangingPunct="1">
              <a:lnSpc>
                <a:spcPct val="150000"/>
              </a:lnSpc>
              <a:buClrTx/>
              <a:buNone/>
              <a:defRPr/>
            </a:pP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-</a:t>
            </a:r>
            <a:r>
              <a:rPr lang="en-US" altLang="ko-KR" sz="1400" dirty="0" smtClean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파일명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: “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학과 학번 이름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”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</a:rPr>
              <a:t>으로 지정해주세요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(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예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: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사회복지학과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20123456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홍길동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  <a:r>
              <a:rPr lang="en-US" altLang="ko-KR" sz="1400" dirty="0" err="1">
                <a:latin typeface="BusanBada" panose="02000603000000000000" pitchFamily="2" charset="-127"/>
                <a:ea typeface="BusanBada" panose="02000603000000000000" pitchFamily="2" charset="-127"/>
              </a:rPr>
              <a:t>hwp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3521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543922" y="1024421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1987265" y="457600"/>
            <a:ext cx="556657" cy="8815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75282" y="587532"/>
            <a:ext cx="4608954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만족도 조사</a:t>
            </a:r>
            <a:r>
              <a:rPr lang="en-US" altLang="ko-KR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반드시 제출</a:t>
            </a:r>
            <a:r>
              <a:rPr lang="en-US" altLang="ko-KR" sz="2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!!)</a:t>
            </a:r>
            <a:endParaRPr lang="ko-KR" altLang="en-US" sz="24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8" name="AutoShape 49"/>
          <p:cNvSpPr>
            <a:spLocks noChangeArrowheads="1"/>
          </p:cNvSpPr>
          <p:nvPr/>
        </p:nvSpPr>
        <p:spPr bwMode="auto">
          <a:xfrm>
            <a:off x="3716071" y="2808515"/>
            <a:ext cx="5096657" cy="2137809"/>
          </a:xfrm>
          <a:prstGeom prst="roundRect">
            <a:avLst>
              <a:gd name="adj" fmla="val 16667"/>
            </a:avLst>
          </a:prstGeom>
          <a:solidFill>
            <a:schemeClr val="bg2">
              <a:alpha val="41176"/>
            </a:schemeClr>
          </a:solidFill>
          <a:ln w="9525">
            <a:solidFill>
              <a:schemeClr val="tx1"/>
            </a:solidFill>
            <a:round/>
            <a:headEnd/>
            <a:tailEnd/>
          </a:ln>
          <a:scene3d>
            <a:camera prst="perspectiveFront"/>
            <a:lightRig rig="threePt" dir="t"/>
          </a:scene3d>
        </p:spPr>
        <p:txBody>
          <a:bodyPr wrap="none" anchor="ctr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charset="0"/>
              <a:buChar char="•"/>
              <a:defRPr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charset="0"/>
              <a:buChar char="–"/>
              <a:defRPr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charset="0"/>
              <a:buChar char="•"/>
              <a:defRPr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charset="0"/>
              <a:buChar char="–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  <a:sym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Tx/>
              <a:buNone/>
              <a:defRPr/>
            </a:pPr>
            <a:r>
              <a:rPr lang="en-US" altLang="ko-KR" sz="11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7" y="1214864"/>
            <a:ext cx="3251374" cy="40592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직사각형 9"/>
          <p:cNvSpPr/>
          <p:nvPr/>
        </p:nvSpPr>
        <p:spPr>
          <a:xfrm>
            <a:off x="4125814" y="3185939"/>
            <a:ext cx="3810659" cy="1261884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보고서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와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함께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ko-KR" altLang="en-US" sz="22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만족도 </a:t>
            </a:r>
            <a:r>
              <a:rPr lang="ko-KR" altLang="en-US" sz="2200" dirty="0" err="1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설문조사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지를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ko-KR" altLang="en-US" sz="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같이 </a:t>
            </a:r>
            <a:r>
              <a:rPr lang="ko-KR" altLang="en-US" sz="22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작성해서 제출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해주세요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19421" y="4432434"/>
            <a:ext cx="3979935" cy="369332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양식은 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</a:t>
            </a:r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커리어센터에 있습니다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7084236" y="2526138"/>
            <a:ext cx="1104414" cy="849429"/>
          </a:xfrm>
          <a:prstGeom prst="triangle">
            <a:avLst/>
          </a:prstGeom>
          <a:solidFill>
            <a:srgbClr val="F4493C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4" name="TextBox 13"/>
          <p:cNvSpPr txBox="1"/>
          <p:nvPr/>
        </p:nvSpPr>
        <p:spPr>
          <a:xfrm>
            <a:off x="7279228" y="2997513"/>
            <a:ext cx="862698" cy="427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75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필수</a:t>
            </a:r>
            <a:r>
              <a:rPr lang="en-US" altLang="ko-KR" sz="2175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endParaRPr lang="ko-KR" altLang="en-US" sz="2175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43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0"/>
            <a:ext cx="8828667" cy="530351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85750"/>
            <a:ext cx="8621311" cy="508635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4" name="그룹 3"/>
          <p:cNvGrpSpPr/>
          <p:nvPr/>
        </p:nvGrpSpPr>
        <p:grpSpPr>
          <a:xfrm>
            <a:off x="2807527" y="383786"/>
            <a:ext cx="3528946" cy="881560"/>
            <a:chOff x="2668316" y="397597"/>
            <a:chExt cx="3528946" cy="881560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668316" y="397597"/>
              <a:ext cx="556657" cy="88156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224973" y="578644"/>
              <a:ext cx="2972289" cy="52322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</a:t>
              </a:r>
              <a:r>
                <a:rPr lang="en-US" altLang="ko-KR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 </a:t>
              </a:r>
              <a:r>
                <a:rPr lang="ko-KR" altLang="en-US" sz="2800" dirty="0" smtClean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평가기준</a:t>
              </a:r>
              <a:endPara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  <p:graphicFrame>
        <p:nvGraphicFramePr>
          <p:cNvPr id="8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95133"/>
              </p:ext>
            </p:extLst>
          </p:nvPr>
        </p:nvGraphicFramePr>
        <p:xfrm>
          <a:off x="822536" y="1131983"/>
          <a:ext cx="7777162" cy="3093601"/>
        </p:xfrm>
        <a:graphic>
          <a:graphicData uri="http://schemas.openxmlformats.org/drawingml/2006/table">
            <a:tbl>
              <a:tblPr/>
              <a:tblGrid>
                <a:gridCol w="646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10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8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구분</a:t>
                      </a:r>
                    </a:p>
                  </a:txBody>
                  <a:tcPr marT="45721" marB="4572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평가 기준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51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</a:p>
                  </a:txBody>
                  <a:tcPr marT="45721" marB="4572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기초교육 참여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개강 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,3,4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주 출석수업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회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3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</a:p>
                  </a:txBody>
                  <a:tcPr marT="45721" marB="4572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개 기관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시간 </a:t>
                      </a:r>
                      <a:r>
                        <a:rPr lang="en-US" altLang="ko-KR" sz="18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~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시간 </a:t>
                      </a:r>
                      <a:r>
                        <a:rPr lang="en-US" altLang="ko-KR" sz="1800" dirty="0" smtClean="0">
                          <a:solidFill>
                            <a:srgbClr val="FF0000"/>
                          </a:solidFill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8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주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~10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주 이상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=30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시간 이상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의 사회봉사활동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2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</a:p>
                  </a:txBody>
                  <a:tcPr marT="45721" marB="4572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학기 중 봉사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활동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3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</a:p>
                  </a:txBody>
                  <a:tcPr marT="45721" marB="45721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신청서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확인서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보고서 제출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: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해당 양식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분량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제출기한 엄수</a:t>
                      </a: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 Box 78"/>
          <p:cNvSpPr txBox="1">
            <a:spLocks noChangeArrowheads="1"/>
          </p:cNvSpPr>
          <p:nvPr/>
        </p:nvSpPr>
        <p:spPr bwMode="auto">
          <a:xfrm>
            <a:off x="973672" y="4498865"/>
            <a:ext cx="8064500" cy="707886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※ Pass 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기준 중 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한 가지라도 부족한 경우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에는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en-US" altLang="ko-KR" sz="18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예외 없이 </a:t>
            </a:r>
            <a:r>
              <a:rPr lang="en-US" altLang="ko-KR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Non - pass </a:t>
            </a:r>
            <a:r>
              <a:rPr lang="ko-KR" altLang="en-US" sz="20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처리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되므로 일정 관리에 주의하기 바랍니다</a:t>
            </a:r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332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94311"/>
            <a:ext cx="8828667" cy="507981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6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98968"/>
            <a:ext cx="8828667" cy="5536022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194311"/>
            <a:ext cx="8621311" cy="530933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2" name="그룹 1"/>
          <p:cNvGrpSpPr/>
          <p:nvPr/>
        </p:nvGrpSpPr>
        <p:grpSpPr>
          <a:xfrm>
            <a:off x="2363523" y="224853"/>
            <a:ext cx="4633919" cy="791044"/>
            <a:chOff x="2419872" y="276018"/>
            <a:chExt cx="4633919" cy="7910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419872" y="276018"/>
              <a:ext cx="499501" cy="791044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880854" y="485110"/>
              <a:ext cx="4172937" cy="461665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</a:t>
              </a:r>
              <a:r>
                <a:rPr lang="en-US" altLang="ko-KR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 </a:t>
              </a:r>
              <a:r>
                <a:rPr lang="ko-KR" altLang="en-US" sz="24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주요과제 및 서류제출</a:t>
              </a:r>
            </a:p>
          </p:txBody>
        </p:sp>
      </p:grpSp>
      <p:graphicFrame>
        <p:nvGraphicFramePr>
          <p:cNvPr id="8" name="Group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09012"/>
              </p:ext>
            </p:extLst>
          </p:nvPr>
        </p:nvGraphicFramePr>
        <p:xfrm>
          <a:off x="689539" y="842852"/>
          <a:ext cx="7981888" cy="3566171"/>
        </p:xfrm>
        <a:graphic>
          <a:graphicData uri="http://schemas.openxmlformats.org/drawingml/2006/table">
            <a:tbl>
              <a:tblPr/>
              <a:tblGrid>
                <a:gridCol w="18361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98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467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512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구분</a:t>
                      </a:r>
                    </a:p>
                  </a:txBody>
                  <a:tcPr marL="61137" marR="61137" marT="30562" marB="30562" anchor="b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제출일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비고</a:t>
                      </a:r>
                    </a:p>
                  </a:txBody>
                  <a:tcPr marL="61137" marR="61137" marT="30562" marB="30562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0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신청서</a:t>
                      </a:r>
                    </a:p>
                  </a:txBody>
                  <a:tcPr marL="61137" marR="61137" marT="30562" marB="3056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2019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년 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9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8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 </a:t>
                      </a: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24:00</a:t>
                      </a: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e-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커리어센터 등록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VMS ID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반드시 기재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31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확인서</a:t>
                      </a:r>
                    </a:p>
                  </a:txBody>
                  <a:tcPr marL="61137" marR="61137" marT="30562" marB="3056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2019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년 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12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수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 15:00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1.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인증서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수행기관에서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VMS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입력 후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기관에서 직접 사회봉사센터로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제출함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미리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기관에게 확인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필요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2. </a:t>
                      </a:r>
                      <a:r>
                        <a:rPr kumimoji="0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수기확인서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학생이 직접 사회봉사센터로 제출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팩스 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OR </a:t>
                      </a:r>
                      <a:r>
                        <a:rPr kumimoji="0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이메일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제출 불가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0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보고서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2019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년 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12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월 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8</a:t>
                      </a:r>
                      <a:r>
                        <a:rPr kumimoji="0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일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 24:00</a:t>
                      </a:r>
                      <a:endParaRPr kumimoji="0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e-</a:t>
                      </a:r>
                      <a:r>
                        <a:rPr kumimoji="0" lang="ko-KR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커리어센터 등록</a:t>
                      </a:r>
                      <a:endParaRPr kumimoji="0" lang="en-US" altLang="ko-KR" sz="2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6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기관평가서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선택</a:t>
                      </a:r>
                      <a:r>
                        <a:rPr kumimoji="0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61137" marR="61137" marT="30562" marB="3056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만족도조사</a:t>
                      </a:r>
                    </a:p>
                  </a:txBody>
                  <a:tcPr marL="61137" marR="61137" marT="30562" marB="3056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367506" y="4592112"/>
            <a:ext cx="8408988" cy="954107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신청서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확인서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보고서는 반드시 제출해야 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</a:t>
            </a:r>
            <a:r>
              <a:rPr lang="ko-KR" altLang="en-US" sz="14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모든 </a:t>
            </a:r>
            <a:r>
              <a:rPr lang="ko-KR" altLang="en-US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양식은 </a:t>
            </a:r>
            <a:r>
              <a:rPr lang="en-US" altLang="ko-KR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사회봉사 신청 게시판 왼쪽상단에 게시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되어 있습니다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-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기관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평가서는 반드시 제출해야 하는 과제물은 아니지만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이후 우리 학생들의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사회봉사에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큰 도움이 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</a:t>
            </a:r>
            <a:r>
              <a:rPr lang="en-US" altLang="ko-KR" sz="14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</a:t>
            </a:r>
            <a:r>
              <a:rPr lang="ko-KR" altLang="en-US" sz="14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ko-KR" altLang="en-US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수행과정에서 느꼈던 점이 발전적으로 반영될 수 있도록 기관 평가서를 작성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해 보내주세요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527826" y="316848"/>
            <a:ext cx="1247281" cy="1157524"/>
            <a:chOff x="7424146" y="413837"/>
            <a:chExt cx="1247281" cy="1157524"/>
          </a:xfrm>
        </p:grpSpPr>
        <p:sp>
          <p:nvSpPr>
            <p:cNvPr id="10" name="이등변 삼각형 9"/>
            <p:cNvSpPr/>
            <p:nvPr/>
          </p:nvSpPr>
          <p:spPr>
            <a:xfrm>
              <a:off x="7424146" y="413837"/>
              <a:ext cx="1247281" cy="974435"/>
            </a:xfrm>
            <a:prstGeom prst="triangle">
              <a:avLst/>
            </a:prstGeom>
            <a:solidFill>
              <a:srgbClr val="F4493C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22253" y="809614"/>
              <a:ext cx="862698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75" dirty="0" smtClean="0">
                  <a:solidFill>
                    <a:schemeClr val="bg1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기한</a:t>
              </a:r>
              <a:endParaRPr lang="en-US" altLang="ko-KR" sz="2175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  <a:p>
              <a:r>
                <a:rPr lang="ko-KR" altLang="en-US" sz="2175" dirty="0" smtClean="0">
                  <a:solidFill>
                    <a:schemeClr val="bg1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엄수</a:t>
              </a:r>
              <a:endParaRPr lang="ko-KR" altLang="en-US" sz="2175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168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98968"/>
            <a:ext cx="8828667" cy="5536022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194311"/>
            <a:ext cx="8621311" cy="530933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8" name="그룹 7"/>
          <p:cNvGrpSpPr/>
          <p:nvPr/>
        </p:nvGrpSpPr>
        <p:grpSpPr>
          <a:xfrm>
            <a:off x="2396906" y="416628"/>
            <a:ext cx="4350188" cy="791044"/>
            <a:chOff x="2419872" y="276018"/>
            <a:chExt cx="4350188" cy="79104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0" b="17334"/>
            <a:stretch/>
          </p:blipFill>
          <p:spPr>
            <a:xfrm>
              <a:off x="2419872" y="276018"/>
              <a:ext cx="499501" cy="791044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80854" y="485110"/>
              <a:ext cx="3889206" cy="461665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</a:t>
              </a:r>
              <a:r>
                <a:rPr lang="en-US" altLang="ko-KR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1</a:t>
              </a:r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 </a:t>
              </a:r>
              <a:r>
                <a:rPr lang="ko-KR" altLang="en-US" sz="2400" dirty="0" smtClean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서류제출 유의사항 </a:t>
              </a:r>
              <a:endPara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22679"/>
              </p:ext>
            </p:extLst>
          </p:nvPr>
        </p:nvGraphicFramePr>
        <p:xfrm>
          <a:off x="683419" y="1207672"/>
          <a:ext cx="7777162" cy="3864144"/>
        </p:xfrm>
        <a:graphic>
          <a:graphicData uri="http://schemas.openxmlformats.org/drawingml/2006/table">
            <a:tbl>
              <a:tblPr/>
              <a:tblGrid>
                <a:gridCol w="77771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009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1.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VMS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인증서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기관인증서 등은 봉사활동확인서로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대체 가능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합니다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2.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확인서나 인증서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둘 중 하나만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제출하면 됩니다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8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3.</a:t>
                      </a:r>
                      <a:r>
                        <a:rPr kumimoji="0" lang="ko-KR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인증서는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복사본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/</a:t>
                      </a:r>
                      <a:r>
                        <a:rPr kumimoji="0" lang="ko-KR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출력본</a:t>
                      </a:r>
                      <a:r>
                        <a:rPr kumimoji="0" lang="ko-KR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으로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제출 가능합니다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8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4</a:t>
                      </a: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r>
                        <a:rPr kumimoji="0" lang="ko-KR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인증서에 본인의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학과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학번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, VMS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아이디를 꼭 기재해주세요</a:t>
                      </a: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745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5.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수기</a:t>
                      </a:r>
                      <a:r>
                        <a:rPr kumimoji="0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확인서는 </a:t>
                      </a:r>
                      <a:r>
                        <a:rPr kumimoji="0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반드시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원본으로</a:t>
                      </a:r>
                      <a:r>
                        <a:rPr kumimoji="0" lang="ko-KR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</a:t>
                      </a:r>
                      <a:r>
                        <a:rPr kumimoji="0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제출해야 합니다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.</a:t>
                      </a:r>
                      <a:endParaRPr kumimoji="0" lang="en-US" altLang="ko-K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92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4" name="TextBox 13"/>
          <p:cNvSpPr txBox="1"/>
          <p:nvPr/>
        </p:nvSpPr>
        <p:spPr>
          <a:xfrm>
            <a:off x="1634095" y="2525282"/>
            <a:ext cx="63131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4. e-</a:t>
            </a:r>
            <a:r>
              <a:rPr lang="ko-KR" altLang="en-US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이용안내</a:t>
            </a:r>
          </a:p>
        </p:txBody>
      </p:sp>
    </p:spTree>
    <p:extLst>
      <p:ext uri="{BB962C8B-B14F-4D97-AF65-F5344CB8AC3E}">
        <p14:creationId xmlns:p14="http://schemas.microsoft.com/office/powerpoint/2010/main" val="3643405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50" y="1008259"/>
            <a:ext cx="7002049" cy="401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7246046" y="1406199"/>
            <a:ext cx="870549" cy="372497"/>
          </a:xfrm>
          <a:prstGeom prst="ellipse">
            <a:avLst/>
          </a:prstGeom>
          <a:noFill/>
          <a:ln w="57094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ko-KR" altLang="en-US" sz="240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1061" y="4083485"/>
            <a:ext cx="9178526" cy="1661993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&lt;e-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회원가입을 해야 해당 콘텐츠를 이용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할 수 있습니다</a:t>
            </a: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0800000">
            <a:off x="7578247" y="851690"/>
            <a:ext cx="263046" cy="42596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4848" y="582034"/>
            <a:ext cx="761747" cy="369332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여기</a:t>
            </a:r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23489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41" y="975998"/>
            <a:ext cx="7033516" cy="450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209549" y="4560796"/>
            <a:ext cx="9385898" cy="1200329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사회봉사안내 </a:t>
            </a: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관련 기본 정보와 양식을 제공합니다</a:t>
            </a:r>
            <a:r>
              <a:rPr lang="en-US" altLang="ko-KR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79602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1FBCB417-96EA-48B9-A8AB-95DC451ADB22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평행 사변형 4">
            <a:extLst>
              <a:ext uri="{FF2B5EF4-FFF2-40B4-BE49-F238E27FC236}">
                <a16:creationId xmlns="" xmlns:a16="http://schemas.microsoft.com/office/drawing/2014/main" id="{B3BBF769-BE0A-4ED5-AF9D-18D199772D84}"/>
              </a:ext>
            </a:extLst>
          </p:cNvPr>
          <p:cNvSpPr/>
          <p:nvPr/>
        </p:nvSpPr>
        <p:spPr>
          <a:xfrm>
            <a:off x="716504" y="296548"/>
            <a:ext cx="1597077" cy="5143499"/>
          </a:xfrm>
          <a:prstGeom prst="parallelogram">
            <a:avLst>
              <a:gd name="adj" fmla="val 0"/>
            </a:avLst>
          </a:prstGeom>
          <a:solidFill>
            <a:srgbClr val="00154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11E6B2B-66A2-47E7-8717-3E4A043C8D61}"/>
              </a:ext>
            </a:extLst>
          </p:cNvPr>
          <p:cNvCxnSpPr>
            <a:cxnSpLocks/>
          </p:cNvCxnSpPr>
          <p:nvPr/>
        </p:nvCxnSpPr>
        <p:spPr>
          <a:xfrm flipH="1">
            <a:off x="2588344" y="5130329"/>
            <a:ext cx="655565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1290917" y="1118666"/>
            <a:ext cx="6858000" cy="3499260"/>
          </a:xfrm>
          <a:prstGeom prst="roundRect">
            <a:avLst/>
          </a:prstGeom>
          <a:solidFill>
            <a:schemeClr val="bg1">
              <a:lumMod val="9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8" name="직선 연결선 7"/>
          <p:cNvCxnSpPr/>
          <p:nvPr/>
        </p:nvCxnSpPr>
        <p:spPr>
          <a:xfrm>
            <a:off x="3813518" y="1749603"/>
            <a:ext cx="0" cy="2378869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94414" y="2739340"/>
            <a:ext cx="1643576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BusanBada" panose="02000603000000000000" pitchFamily="2" charset="-127"/>
                <a:ea typeface="BusanBada" panose="02000603000000000000" pitchFamily="2" charset="-127"/>
              </a:rPr>
              <a:t>INDEX</a:t>
            </a:r>
            <a:endParaRPr lang="ko-KR" altLang="en-US" sz="33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82248" y="1364763"/>
            <a:ext cx="3781805" cy="317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884" indent="-342884">
              <a:lnSpc>
                <a:spcPct val="150000"/>
              </a:lnSpc>
              <a:buAutoNum type="arabicPeriod"/>
            </a:pPr>
            <a:r>
              <a:rPr lang="ko-KR" altLang="en-US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운영시스템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안내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marL="342884" indent="-342884">
              <a:lnSpc>
                <a:spcPct val="150000"/>
              </a:lnSpc>
              <a:buAutoNum type="arabicPeriod"/>
            </a:pPr>
            <a:endParaRPr lang="en-US" altLang="ko-KR" sz="15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2.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관련 </a:t>
            </a:r>
            <a:r>
              <a:rPr lang="ko-KR" altLang="en-US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교과목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안내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5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3.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수행 과정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안내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4. e-</a:t>
            </a:r>
            <a:r>
              <a:rPr lang="ko-KR" altLang="en-US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커리어센터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이용 안내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5. 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사회봉사활동 </a:t>
            </a:r>
            <a:r>
              <a:rPr lang="ko-KR" altLang="en-US" sz="2100" dirty="0">
                <a:latin typeface="BusanBada" panose="02000603000000000000" pitchFamily="2" charset="-127"/>
                <a:ea typeface="BusanBada" panose="02000603000000000000" pitchFamily="2" charset="-127"/>
              </a:rPr>
              <a:t>실적관리</a:t>
            </a:r>
            <a:r>
              <a:rPr lang="ko-KR" alt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안내</a:t>
            </a:r>
            <a:endParaRPr lang="en-US" altLang="ko-KR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5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6. </a:t>
            </a:r>
            <a:r>
              <a:rPr lang="ko-KR" altLang="en-US" sz="2100">
                <a:latin typeface="BusanBada" panose="02000603000000000000" pitchFamily="2" charset="-127"/>
                <a:ea typeface="BusanBada" panose="02000603000000000000" pitchFamily="2" charset="-127"/>
              </a:rPr>
              <a:t>사회봉사센터 </a:t>
            </a:r>
            <a:r>
              <a:rPr lang="ko-KR" altLang="en-US" sz="2100" smtClean="0">
                <a:solidFill>
                  <a:schemeClr val="tx1">
                    <a:lumMod val="50000"/>
                    <a:lumOff val="50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안내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968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그림 5" descr="공지사항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069097"/>
            <a:ext cx="8143875" cy="390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02499" y="4294169"/>
            <a:ext cx="9246501" cy="189282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공지사항 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학사 정보는 물론 </a:t>
            </a: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국내외 사회봉사 관련 정보를 제공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합니다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 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모든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수강생은 학점 이수 및 사회봉사활동에 지장이 없도록 수시로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공지사항을 확인해주세요</a:t>
            </a:r>
            <a:r>
              <a:rPr lang="en-US" altLang="ko-KR" sz="24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687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그림 5" descr="질문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8" y="926765"/>
            <a:ext cx="7958632" cy="40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1061" y="4350798"/>
            <a:ext cx="9155061" cy="1846659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 Q &amp; A</a:t>
            </a:r>
            <a:r>
              <a:rPr lang="ko-KR" altLang="en-US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교과목 이수 및 </a:t>
            </a: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활동에 관한 문의사항에 응답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합니다</a:t>
            </a:r>
            <a:r>
              <a:rPr lang="en-US" altLang="ko-KR" sz="1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한컴 소망 M" pitchFamily="18" charset="-127"/>
              <a:ea typeface="한컴 소망 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31219" y="1995048"/>
            <a:ext cx="1329481" cy="316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0700" y="3345646"/>
            <a:ext cx="482600" cy="172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35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7" descr="기관리스트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1" y="606263"/>
            <a:ext cx="8073037" cy="436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125413" y="3846513"/>
            <a:ext cx="9269413" cy="2246769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사회봉사기관 리스트 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>
              <a:lnSpc>
                <a:spcPct val="20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  </a:t>
            </a:r>
            <a:r>
              <a:rPr lang="en-US" altLang="ko-KR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대학생을 대상으로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학기 중 사회봉사 프로그램을 운영하고 있는 기관의 정보를 제공</a:t>
            </a:r>
            <a:r>
              <a:rPr lang="ko-KR" altLang="en-US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합니다</a:t>
            </a:r>
            <a:r>
              <a:rPr lang="en-US" altLang="ko-KR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 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  - </a:t>
            </a:r>
            <a:r>
              <a:rPr lang="ko-KR" altLang="en-US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수행기관 선정에 참고</a:t>
            </a:r>
            <a:r>
              <a:rPr lang="ko-KR" altLang="en-US" sz="16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하세요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사회봉사수행기관은 </a:t>
            </a:r>
            <a:r>
              <a:rPr lang="ko-KR" altLang="en-US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본인이 직접 선정합니다</a:t>
            </a:r>
            <a:r>
              <a:rPr lang="en-US" altLang="ko-KR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60245" y="2500600"/>
            <a:ext cx="1473200" cy="13459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10800000">
            <a:off x="4433093" y="2254013"/>
            <a:ext cx="152400" cy="21320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85049" y="1959029"/>
            <a:ext cx="1600888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기관 리스트</a:t>
            </a:r>
            <a:r>
              <a:rPr lang="en-US" altLang="ko-KR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endParaRPr lang="ko-KR" altLang="en-US" sz="18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440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36" y="917647"/>
            <a:ext cx="6334125" cy="463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6540500" y="3139785"/>
            <a:ext cx="723900" cy="225715"/>
          </a:xfrm>
          <a:prstGeom prst="ellipse">
            <a:avLst/>
          </a:prstGeom>
          <a:noFill/>
          <a:ln w="57094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ko-KR" altLang="en-US" sz="2400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49214" y="3821113"/>
            <a:ext cx="9193215" cy="2123658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004D99"/>
                </a:solidFill>
                <a:latin typeface="한컴 소망 M" pitchFamily="18" charset="-127"/>
                <a:ea typeface="한컴 소망 M" pitchFamily="18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사회봉사신청</a:t>
            </a:r>
            <a:r>
              <a:rPr lang="en-US" altLang="ko-KR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en-US" altLang="ko-KR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교과목이 운영되는 공간</a:t>
            </a: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입니다</a:t>
            </a:r>
            <a:r>
              <a:rPr lang="en-US" altLang="ko-KR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- </a:t>
            </a: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이용 관련 </a:t>
            </a:r>
            <a:r>
              <a:rPr lang="ko-KR" altLang="en-US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문의사항은 </a:t>
            </a:r>
            <a:r>
              <a:rPr lang="en-US" altLang="ko-KR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Q&amp;A </a:t>
            </a:r>
            <a:r>
              <a:rPr lang="ko-KR" altLang="en-US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게시판을 이용</a:t>
            </a:r>
            <a:r>
              <a:rPr lang="ko-KR" altLang="en-US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해주세요</a:t>
            </a:r>
            <a:r>
              <a:rPr lang="en-US" altLang="ko-KR" sz="2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bg1"/>
                </a:solidFill>
                <a:latin typeface="한컴 소망 M" pitchFamily="18" charset="-127"/>
                <a:ea typeface="한컴 소망 M" pitchFamily="18" charset="-127"/>
              </a:rPr>
              <a:t> </a:t>
            </a:r>
            <a:endParaRPr lang="ko-KR" altLang="en-US" sz="1600" dirty="0">
              <a:solidFill>
                <a:schemeClr val="bg1"/>
              </a:solidFill>
              <a:latin typeface="한컴 소망 M" pitchFamily="18" charset="-127"/>
              <a:ea typeface="한컴 소망 M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930900" y="3249800"/>
            <a:ext cx="508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4758" y="3171176"/>
            <a:ext cx="2136140" cy="33855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사회봉사신청은 여기로</a:t>
            </a:r>
          </a:p>
        </p:txBody>
      </p:sp>
    </p:spTree>
    <p:extLst>
      <p:ext uri="{BB962C8B-B14F-4D97-AF65-F5344CB8AC3E}">
        <p14:creationId xmlns:p14="http://schemas.microsoft.com/office/powerpoint/2010/main" val="872112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1061" y="379643"/>
            <a:ext cx="5320481" cy="519605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19858" y="505090"/>
            <a:ext cx="491993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  <a:endParaRPr lang="en-US" altLang="ko-KR" sz="2400" dirty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5" y="838200"/>
            <a:ext cx="6217145" cy="423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이등변 삼각형 10"/>
          <p:cNvSpPr/>
          <p:nvPr/>
        </p:nvSpPr>
        <p:spPr>
          <a:xfrm rot="10800000">
            <a:off x="4455259" y="1754195"/>
            <a:ext cx="220981" cy="21514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2116105" y="1975814"/>
            <a:ext cx="4737100" cy="19316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636648" y="1562930"/>
            <a:ext cx="1858201" cy="307777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신청서 등록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1780" y="3406676"/>
            <a:ext cx="9155061" cy="2308324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&lt;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사회봉사신청 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&gt;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                           -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신청서 등록 화면입니다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-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반드시 해당 기관의 사회봉사 담당자와 관련 내용을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협의한 후 등록해야 합니다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-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공문 발송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확인서 요청</a:t>
            </a: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)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의 기초자료가 되므로 모든 정보를 빠짐없이 정확하게 </a:t>
            </a:r>
            <a:endParaRPr lang="en-US" altLang="ko-KR" sz="1800" dirty="0" smtClean="0">
              <a:solidFill>
                <a:schemeClr val="bg1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   </a:t>
            </a:r>
            <a:r>
              <a:rPr lang="ko-KR" altLang="en-US" sz="1800" dirty="0" smtClean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기재해야 </a:t>
            </a:r>
            <a:r>
              <a:rPr lang="ko-KR" altLang="en-US" sz="18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합니다</a:t>
            </a:r>
            <a:r>
              <a:rPr lang="en-US" altLang="ko-KR" sz="1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552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0" name="TextBox 9"/>
          <p:cNvSpPr txBox="1"/>
          <p:nvPr/>
        </p:nvSpPr>
        <p:spPr>
          <a:xfrm>
            <a:off x="1802823" y="2503559"/>
            <a:ext cx="63131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5. </a:t>
            </a:r>
            <a:r>
              <a:rPr lang="ko-KR" altLang="en-US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사회봉사활동 실적관리</a:t>
            </a:r>
          </a:p>
        </p:txBody>
      </p:sp>
    </p:spTree>
    <p:extLst>
      <p:ext uri="{BB962C8B-B14F-4D97-AF65-F5344CB8AC3E}">
        <p14:creationId xmlns:p14="http://schemas.microsoft.com/office/powerpoint/2010/main" val="1021037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5"/>
            <a:ext cx="8999721" cy="500655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7" y="1355792"/>
            <a:ext cx="5464175" cy="373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282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43"/>
          <p:cNvSpPr>
            <a:spLocks noChangeArrowheads="1"/>
          </p:cNvSpPr>
          <p:nvPr/>
        </p:nvSpPr>
        <p:spPr bwMode="auto">
          <a:xfrm>
            <a:off x="4957445" y="1323361"/>
            <a:ext cx="3225496" cy="3817937"/>
          </a:xfrm>
          <a:prstGeom prst="roundRect">
            <a:avLst>
              <a:gd name="adj" fmla="val 16667"/>
            </a:avLst>
          </a:prstGeom>
          <a:solidFill>
            <a:schemeClr val="bg1">
              <a:alpha val="20000"/>
            </a:schemeClr>
          </a:solidFill>
          <a:ln w="9525">
            <a:noFill/>
            <a:round/>
            <a:headEnd/>
            <a:tailEnd/>
          </a:ln>
          <a:scene3d>
            <a:camera prst="perspectiveFront"/>
            <a:lightRig rig="threePt" dir="t"/>
          </a:scene3d>
        </p:spPr>
        <p:txBody>
          <a:bodyPr anchor="ctr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교과목을 통한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봉사활동뿐만 아니라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개인의 자발적인 봉사활동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도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 실적으로 </a:t>
            </a:r>
            <a:endParaRPr lang="en-US" altLang="ko-KR" sz="1800" dirty="0" smtClean="0">
              <a:solidFill>
                <a:schemeClr val="accent2">
                  <a:lumMod val="7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적립</a:t>
            </a:r>
            <a:r>
              <a:rPr lang="ko-KR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됩니다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 수행기관에서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발급받은 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확인서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인증서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를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사회봉사센터로 제출하면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사회복지봉사활동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인증관리시스템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(VMS)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에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실적을 등록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해 드립니다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 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81916" y="732351"/>
            <a:ext cx="3696846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사회봉사활동 실적적립제도</a:t>
            </a:r>
          </a:p>
        </p:txBody>
      </p:sp>
    </p:spTree>
    <p:extLst>
      <p:ext uri="{BB962C8B-B14F-4D97-AF65-F5344CB8AC3E}">
        <p14:creationId xmlns:p14="http://schemas.microsoft.com/office/powerpoint/2010/main" val="3248876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5"/>
            <a:ext cx="8999721" cy="500655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sp>
        <p:nvSpPr>
          <p:cNvPr id="6" name="직사각형 5"/>
          <p:cNvSpPr/>
          <p:nvPr/>
        </p:nvSpPr>
        <p:spPr>
          <a:xfrm>
            <a:off x="1302203" y="697927"/>
            <a:ext cx="6420347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사회복지봉사활동 인증관리시스템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www.vms.or.kr</a:t>
            </a:r>
            <a:endParaRPr lang="en-US" altLang="ko-KR" sz="20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7" y="1310140"/>
            <a:ext cx="7568093" cy="380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821711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이등변 삼각형 7"/>
          <p:cNvSpPr/>
          <p:nvPr/>
        </p:nvSpPr>
        <p:spPr>
          <a:xfrm rot="10800000">
            <a:off x="6691422" y="1141486"/>
            <a:ext cx="204675" cy="22956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6511494" y="1405771"/>
            <a:ext cx="518809" cy="347497"/>
          </a:xfrm>
          <a:prstGeom prst="ellipse">
            <a:avLst/>
          </a:prstGeom>
          <a:noFill/>
          <a:ln w="57094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FontTx/>
              <a:buNone/>
            </a:pPr>
            <a:endParaRPr lang="ko-KR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138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5"/>
            <a:ext cx="8999721" cy="500655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302203" y="697927"/>
            <a:ext cx="6420347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사회복지봉사활동 인증관리시스템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www.vms.or.kr</a:t>
            </a:r>
            <a:endParaRPr lang="en-US" altLang="ko-KR" sz="20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05130" y="1204943"/>
            <a:ext cx="5015699" cy="4069185"/>
            <a:chOff x="260350" y="1243092"/>
            <a:chExt cx="5015699" cy="4069185"/>
          </a:xfrm>
        </p:grpSpPr>
        <p:pic>
          <p:nvPicPr>
            <p:cNvPr id="16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0" y="1243092"/>
              <a:ext cx="5015699" cy="4069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393701" y="3525521"/>
              <a:ext cx="4711700" cy="1282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814228" y="1879892"/>
            <a:ext cx="4624336" cy="1720734"/>
            <a:chOff x="4265664" y="1420892"/>
            <a:chExt cx="4624336" cy="1720734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4445000" y="1420892"/>
              <a:ext cx="4445000" cy="1509133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65664" y="1583251"/>
              <a:ext cx="4330700" cy="1558375"/>
            </a:xfrm>
            <a:prstGeom prst="rect">
              <a:avLst/>
            </a:prstGeom>
            <a:noFill/>
            <a:scene3d>
              <a:camera prst="perspectiveFron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I-PIN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이 아닌 </a:t>
              </a:r>
              <a:r>
                <a:rPr lang="ko-KR" altLang="en-US" sz="1800" b="1" dirty="0">
                  <a:solidFill>
                    <a:srgbClr val="FF000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주민등록번호로 가입</a:t>
              </a:r>
              <a:r>
                <a:rPr lang="ko-KR" altLang="en-US" sz="1600" b="1" dirty="0">
                  <a:latin typeface="BusanBada" panose="02000603000000000000" pitchFamily="2" charset="-127"/>
                  <a:ea typeface="BusanBada" panose="02000603000000000000" pitchFamily="2" charset="-127"/>
                </a:rPr>
                <a:t>하셔야</a:t>
              </a:r>
              <a:r>
                <a:rPr lang="ko-KR" altLang="en-US" sz="1600" b="1" dirty="0">
                  <a:solidFill>
                    <a:srgbClr val="FF000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 </a:t>
              </a:r>
              <a:endParaRPr lang="en-US" altLang="ko-KR" sz="1600" b="1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srgbClr val="00216C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실적등록</a:t>
              </a:r>
              <a:r>
                <a:rPr lang="en-US" altLang="ko-KR" sz="1600" b="1" dirty="0">
                  <a:solidFill>
                    <a:srgbClr val="00216C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, </a:t>
              </a:r>
              <a:r>
                <a:rPr lang="ko-KR" altLang="en-US" sz="1600" b="1" dirty="0">
                  <a:solidFill>
                    <a:srgbClr val="00216C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검색이 가능</a:t>
              </a: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하며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, </a:t>
              </a:r>
            </a:p>
            <a:p>
              <a:pPr algn="r">
                <a:lnSpc>
                  <a:spcPct val="150000"/>
                </a:lnSpc>
                <a:defRPr/>
              </a:pPr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봉사상 수상 대상자가 될 수 있습니다</a:t>
              </a:r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!!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  <a:p>
              <a:pPr algn="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827200" y="1598606"/>
            <a:ext cx="1790700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★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주의사항</a:t>
            </a:r>
            <a:r>
              <a:rPr lang="en-US" altLang="ko-KR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endParaRPr lang="ko-KR" altLang="en-US" sz="18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480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5"/>
            <a:ext cx="8999721" cy="500655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302203" y="697927"/>
            <a:ext cx="6420347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사회복지봉사활동 인증관리시스템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www.vms.or.kr</a:t>
            </a:r>
            <a:endParaRPr lang="en-US" altLang="ko-KR" sz="20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57200" y="1217808"/>
            <a:ext cx="8312614" cy="4056320"/>
            <a:chOff x="138113" y="1000125"/>
            <a:chExt cx="8981279" cy="4935538"/>
          </a:xfrm>
        </p:grpSpPr>
        <p:pic>
          <p:nvPicPr>
            <p:cNvPr id="8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13" y="1000125"/>
              <a:ext cx="8891587" cy="493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11"/>
            <p:cNvGrpSpPr>
              <a:grpSpLocks/>
            </p:cNvGrpSpPr>
            <p:nvPr/>
          </p:nvGrpSpPr>
          <p:grpSpPr bwMode="auto">
            <a:xfrm>
              <a:off x="5083175" y="4436202"/>
              <a:ext cx="4036217" cy="906602"/>
              <a:chOff x="3106" y="2963"/>
              <a:chExt cx="2155" cy="412"/>
            </a:xfrm>
          </p:grpSpPr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3106" y="3161"/>
                <a:ext cx="1077" cy="214"/>
              </a:xfrm>
              <a:prstGeom prst="ellipse">
                <a:avLst/>
              </a:prstGeom>
              <a:noFill/>
              <a:ln w="57094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4183" y="2963"/>
                <a:ext cx="1078" cy="2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FF0066"/>
                </a:solidFill>
                <a:miter lim="800000"/>
                <a:headEnd/>
                <a:tailEnd/>
              </a:ln>
              <a:scene3d>
                <a:camera prst="perspectiveFront"/>
                <a:lightRig rig="threePt" dir="t"/>
              </a:scene3d>
            </p:spPr>
            <p:txBody>
              <a:bodyPr wrap="square">
                <a:spAutoFit/>
              </a:bodyPr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en-US" altLang="ko-KR" sz="1000" dirty="0" smtClean="0">
                  <a:solidFill>
                    <a:srgbClr val="FF0000"/>
                  </a:solidFill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800" dirty="0" smtClean="0">
                    <a:solidFill>
                      <a:srgbClr val="FF0000"/>
                    </a:solidFill>
                    <a:latin typeface="BusanBada" panose="02000603000000000000" pitchFamily="2" charset="-127"/>
                    <a:ea typeface="BusanBada" panose="02000603000000000000" pitchFamily="2" charset="-127"/>
                  </a:rPr>
                  <a:t>인증서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BusanBada" panose="02000603000000000000" pitchFamily="2" charset="-127"/>
                    <a:ea typeface="BusanBada" panose="02000603000000000000" pitchFamily="2" charset="-127"/>
                  </a:rPr>
                  <a:t>발급 가능</a:t>
                </a:r>
              </a:p>
            </p:txBody>
          </p:sp>
        </p:grpSp>
      </p:grpSp>
      <p:cxnSp>
        <p:nvCxnSpPr>
          <p:cNvPr id="14" name="직선 연결선 13"/>
          <p:cNvCxnSpPr/>
          <p:nvPr/>
        </p:nvCxnSpPr>
        <p:spPr>
          <a:xfrm>
            <a:off x="6236172" y="4135554"/>
            <a:ext cx="664917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6058372" y="4135554"/>
            <a:ext cx="177800" cy="2537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834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0" name="TextBox 9"/>
          <p:cNvSpPr txBox="1"/>
          <p:nvPr/>
        </p:nvSpPr>
        <p:spPr>
          <a:xfrm>
            <a:off x="2048062" y="2590685"/>
            <a:ext cx="5251537" cy="600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3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1. </a:t>
            </a:r>
            <a:r>
              <a:rPr lang="ko-KR" altLang="en-US" sz="33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 운영시스템안내</a:t>
            </a:r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</p:spTree>
    <p:extLst>
      <p:ext uri="{BB962C8B-B14F-4D97-AF65-F5344CB8AC3E}">
        <p14:creationId xmlns:p14="http://schemas.microsoft.com/office/powerpoint/2010/main" val="338604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5053837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4"/>
            <a:ext cx="8999721" cy="5235045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296496" y="1213013"/>
            <a:ext cx="6876760" cy="3274956"/>
            <a:chOff x="1017589" y="1193469"/>
            <a:chExt cx="8050548" cy="442267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89" y="1193469"/>
              <a:ext cx="3175220" cy="4422679"/>
            </a:xfrm>
            <a:prstGeom prst="rect">
              <a:avLst/>
            </a:prstGeom>
            <a:noFill/>
            <a:ln>
              <a:noFill/>
            </a:ln>
            <a:effectLst>
              <a:outerShdw dist="38062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282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295" y="1193469"/>
              <a:ext cx="3152890" cy="4422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282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4354514" y="2081212"/>
              <a:ext cx="4713623" cy="1931139"/>
              <a:chOff x="2743" y="1525"/>
              <a:chExt cx="2395" cy="1046"/>
            </a:xfrm>
          </p:grpSpPr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2743" y="1525"/>
                <a:ext cx="1133" cy="1042"/>
              </a:xfrm>
              <a:prstGeom prst="ellipse">
                <a:avLst/>
              </a:prstGeom>
              <a:noFill/>
              <a:ln w="57094">
                <a:solidFill>
                  <a:srgbClr val="FF00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14" name="Text Box 8"/>
              <p:cNvSpPr txBox="1">
                <a:spLocks noChangeArrowheads="1"/>
              </p:cNvSpPr>
              <p:nvPr/>
            </p:nvSpPr>
            <p:spPr bwMode="auto">
              <a:xfrm>
                <a:off x="4002" y="2323"/>
                <a:ext cx="1136" cy="2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ko-KR" altLang="en-US" sz="1600" dirty="0">
                    <a:solidFill>
                      <a:srgbClr val="FF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sz="1600" dirty="0">
                    <a:solidFill>
                      <a:srgbClr val="FF0000"/>
                    </a:solidFill>
                    <a:latin typeface="BusanBada" panose="02000603000000000000" pitchFamily="2" charset="-127"/>
                    <a:ea typeface="BusanBada" panose="02000603000000000000" pitchFamily="2" charset="-127"/>
                  </a:rPr>
                  <a:t>내용 확인 후 인쇄</a:t>
                </a:r>
              </a:p>
            </p:txBody>
          </p:sp>
          <p:sp>
            <p:nvSpPr>
              <p:cNvPr id="15" name="AutoShape 9"/>
              <p:cNvSpPr>
                <a:spLocks noChangeArrowheads="1"/>
              </p:cNvSpPr>
              <p:nvPr/>
            </p:nvSpPr>
            <p:spPr bwMode="auto">
              <a:xfrm rot="13521837">
                <a:off x="3853" y="2253"/>
                <a:ext cx="181" cy="91"/>
              </a:xfrm>
              <a:prstGeom prst="rightArrow">
                <a:avLst>
                  <a:gd name="adj1" fmla="val 50000"/>
                  <a:gd name="adj2" fmla="val 49725"/>
                </a:avLst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1pPr>
                <a:lvl2pPr marL="742950" indent="-28575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2pPr>
                <a:lvl3pPr marL="1143000" indent="-228600" eaLnBrk="0" hangingPunct="0">
                  <a:lnSpc>
                    <a:spcPct val="11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3pPr>
                <a:lvl4pPr marL="16002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4pPr>
                <a:lvl5pPr marL="2057400" indent="-228600" eaLnBrk="0" hangingPunct="0">
                  <a:lnSpc>
                    <a:spcPct val="110000"/>
                  </a:lnSpc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sym typeface="굴림" panose="020B0600000101010101" pitchFamily="50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Tx/>
                  <a:buFontTx/>
                  <a:buNone/>
                </a:pPr>
                <a:endParaRPr lang="ko-KR" altLang="en-US" sz="240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26206" y="4859934"/>
            <a:ext cx="8497887" cy="64633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인증서 발급 후에는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봉사활동실적을 수정할 수 없으니</a:t>
            </a:r>
            <a:endParaRPr lang="en-US" altLang="ko-KR" sz="1800" dirty="0">
              <a:solidFill>
                <a:srgbClr val="FF0000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반드시 내용을 확인한 후 인쇄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하세요</a:t>
            </a:r>
            <a:r>
              <a:rPr lang="en-US" altLang="ko-KR" sz="1200" dirty="0"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542725" y="724493"/>
            <a:ext cx="4338047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사회복지봉사활동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인증서 발급</a:t>
            </a:r>
            <a:endParaRPr lang="en-US" altLang="ko-KR" sz="24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3601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F9D9F8-A738-4D42-901F-300764998540}"/>
              </a:ext>
            </a:extLst>
          </p:cNvPr>
          <p:cNvSpPr/>
          <p:nvPr/>
        </p:nvSpPr>
        <p:spPr>
          <a:xfrm>
            <a:off x="72140" y="354225"/>
            <a:ext cx="8999721" cy="5006550"/>
          </a:xfrm>
          <a:prstGeom prst="rect">
            <a:avLst/>
          </a:prstGeom>
          <a:noFill/>
          <a:ln w="34925">
            <a:solidFill>
              <a:srgbClr val="00154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0">
            <a:extLst>
              <a:ext uri="{FF2B5EF4-FFF2-40B4-BE49-F238E27FC236}">
                <a16:creationId xmlns="" xmlns:a16="http://schemas.microsoft.com/office/drawing/2014/main" id="{D0A13734-F6CB-4B52-90EE-227FE34483F9}"/>
              </a:ext>
            </a:extLst>
          </p:cNvPr>
          <p:cNvSpPr/>
          <p:nvPr/>
        </p:nvSpPr>
        <p:spPr>
          <a:xfrm>
            <a:off x="2" y="540294"/>
            <a:ext cx="1482213" cy="519881"/>
          </a:xfrm>
          <a:custGeom>
            <a:avLst/>
            <a:gdLst>
              <a:gd name="connsiteX0" fmla="*/ 0 w 4948999"/>
              <a:gd name="connsiteY0" fmla="*/ 0 h 693174"/>
              <a:gd name="connsiteX1" fmla="*/ 4509582 w 4948999"/>
              <a:gd name="connsiteY1" fmla="*/ 0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0" fmla="*/ 0 w 4948999"/>
              <a:gd name="connsiteY0" fmla="*/ 0 h 693174"/>
              <a:gd name="connsiteX1" fmla="*/ 3733994 w 4948999"/>
              <a:gd name="connsiteY1" fmla="*/ 14748 h 693174"/>
              <a:gd name="connsiteX2" fmla="*/ 4948999 w 4948999"/>
              <a:gd name="connsiteY2" fmla="*/ 693174 h 693174"/>
              <a:gd name="connsiteX3" fmla="*/ 0 w 4948999"/>
              <a:gd name="connsiteY3" fmla="*/ 693174 h 693174"/>
              <a:gd name="connsiteX4" fmla="*/ 0 w 4948999"/>
              <a:gd name="connsiteY4" fmla="*/ 0 h 69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8999" h="693174">
                <a:moveTo>
                  <a:pt x="0" y="0"/>
                </a:moveTo>
                <a:lnTo>
                  <a:pt x="3733994" y="14748"/>
                </a:lnTo>
                <a:lnTo>
                  <a:pt x="4948999" y="693174"/>
                </a:lnTo>
                <a:lnTo>
                  <a:pt x="0" y="693174"/>
                </a:lnTo>
                <a:lnTo>
                  <a:pt x="0" y="0"/>
                </a:lnTo>
                <a:close/>
              </a:path>
            </a:pathLst>
          </a:cu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3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44443B23-EAA5-4857-AD8A-4148429FFEA8}"/>
              </a:ext>
            </a:extLst>
          </p:cNvPr>
          <p:cNvCxnSpPr>
            <a:cxnSpLocks/>
          </p:cNvCxnSpPr>
          <p:nvPr/>
        </p:nvCxnSpPr>
        <p:spPr>
          <a:xfrm flipH="1">
            <a:off x="-10375" y="1148266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482215" y="692987"/>
            <a:ext cx="4661854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VMS</a:t>
            </a:r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시스템 </a:t>
            </a:r>
            <a:r>
              <a: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기존회원의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정보관리</a:t>
            </a:r>
            <a:r>
              <a:rPr lang="ko-KR" altLang="en-US" sz="2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63599" y="1249690"/>
            <a:ext cx="6985001" cy="1926309"/>
            <a:chOff x="863599" y="1452890"/>
            <a:chExt cx="6985001" cy="1926309"/>
          </a:xfrm>
        </p:grpSpPr>
        <p:sp>
          <p:nvSpPr>
            <p:cNvPr id="8" name="직사각형 7"/>
            <p:cNvSpPr/>
            <p:nvPr/>
          </p:nvSpPr>
          <p:spPr>
            <a:xfrm>
              <a:off x="863599" y="1452890"/>
              <a:ext cx="6985001" cy="969496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square">
              <a:spAutoFit/>
            </a:bodyPr>
            <a:lstStyle/>
            <a:p>
              <a:pPr marL="342900" lvl="0" indent="-342900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kumimoji="1" lang="en-US" altLang="ko-KR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VMS </a:t>
              </a:r>
              <a:r>
                <a:rPr kumimoji="1"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시스템의 안내에 따라 </a:t>
              </a:r>
              <a:endParaRPr kumimoji="1"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endParaRPr>
            </a:p>
            <a:p>
              <a:pPr lvl="0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    </a:t>
              </a:r>
              <a:r>
                <a:rPr kumimoji="1"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회원가입 </a:t>
              </a:r>
              <a:r>
                <a:rPr kumimoji="1" lang="en-US" altLang="ko-KR" sz="2000" dirty="0">
                  <a:latin typeface="BusanBada" panose="02000603000000000000" pitchFamily="2" charset="-127"/>
                  <a:ea typeface="BusanBada" panose="02000603000000000000" pitchFamily="2" charset="-127"/>
                  <a:sym typeface="굴림" pitchFamily="50" charset="-127"/>
                </a:rPr>
                <a:t>ID</a:t>
              </a:r>
              <a:r>
                <a:rPr kumimoji="1"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  <a:sym typeface="굴림" pitchFamily="50" charset="-127"/>
                </a:rPr>
                <a:t>를 사회봉사 신청할 때 입력 </a:t>
              </a:r>
              <a:endPara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63600" y="2455869"/>
              <a:ext cx="6794500" cy="92333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r>
                <a:rPr kumimoji="1" lang="en-US" altLang="ko-KR" sz="18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  </a:t>
              </a:r>
              <a:r>
                <a:rPr kumimoji="1" lang="ko-KR" altLang="en-US" sz="18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소속인증센터 변경</a:t>
              </a:r>
            </a:p>
            <a:p>
              <a:pPr lvl="0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</a:pPr>
              <a:r>
                <a:rPr kumimoji="1" lang="en-US" altLang="ko-KR" sz="1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: [MY VMS] </a:t>
              </a:r>
              <a:r>
                <a:rPr kumimoji="1" lang="ko-KR" altLang="en-US" sz="1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센터이관 신청 → </a:t>
              </a:r>
              <a:r>
                <a:rPr kumimoji="1" lang="ko-KR" altLang="en-US" sz="1800" dirty="0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성공회대학교 부설 </a:t>
              </a:r>
              <a:r>
                <a:rPr kumimoji="1" lang="ko-KR" altLang="en-US" sz="1800" dirty="0" err="1">
                  <a:solidFill>
                    <a:srgbClr val="7030A0"/>
                  </a:solidFill>
                  <a:latin typeface="BusanBada" panose="02000603000000000000" pitchFamily="2" charset="-127"/>
                  <a:ea typeface="BusanBada" panose="02000603000000000000" pitchFamily="2" charset="-127"/>
                </a:rPr>
                <a:t>늘푸른복지관</a:t>
              </a:r>
              <a:endParaRPr kumimoji="1"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526415" y="3209482"/>
            <a:ext cx="8114030" cy="1947998"/>
          </a:xfrm>
          <a:prstGeom prst="round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7545" y="3436637"/>
            <a:ext cx="7962900" cy="1785104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1) </a:t>
            </a:r>
            <a:r>
              <a:rPr lang="ko-KR" altLang="en-US" sz="18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인증센터로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지정된 기관에서 자원봉사를 수행한 경험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 있거나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2) </a:t>
            </a:r>
            <a:r>
              <a:rPr lang="ko-KR" altLang="en-US" sz="18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선수과목 </a:t>
            </a:r>
            <a:r>
              <a:rPr lang="ko-KR" altLang="en-US" sz="1800" dirty="0" err="1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이수자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는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</a:t>
            </a:r>
            <a:r>
              <a:rPr lang="ko-KR" altLang="en-US" sz="18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이미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자원봉사자로 등록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되어 있을 수 있습니다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</a:p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</a:p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※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</a:t>
            </a:r>
            <a:r>
              <a:rPr lang="ko-KR" alt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재학하는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동안 본인의 소속인증센터를 </a:t>
            </a:r>
            <a:endParaRPr lang="en-US" altLang="ko-KR"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</a:t>
            </a:r>
            <a:r>
              <a:rPr lang="en-US" altLang="ko-KR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    </a:t>
            </a:r>
            <a:r>
              <a:rPr lang="ko-KR" altLang="en-US" sz="1800" dirty="0" smtClean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성공회대학교 </a:t>
            </a:r>
            <a:r>
              <a:rPr lang="ko-KR" altLang="en-US" sz="1800" dirty="0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부설 </a:t>
            </a:r>
            <a:r>
              <a:rPr lang="ko-KR" altLang="en-US" sz="1800" dirty="0" err="1">
                <a:solidFill>
                  <a:srgbClr val="FF000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늘푸른복지관</a:t>
            </a:r>
            <a:r>
              <a:rPr lang="ko-KR" alt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으로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 유지해주세요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.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122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3" name="TextBox 12"/>
          <p:cNvSpPr txBox="1"/>
          <p:nvPr/>
        </p:nvSpPr>
        <p:spPr>
          <a:xfrm>
            <a:off x="1728592" y="2522715"/>
            <a:ext cx="631311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6. </a:t>
            </a:r>
            <a:r>
              <a:rPr lang="ko-KR" altLang="en-US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사회봉사센터 상담안내</a:t>
            </a:r>
          </a:p>
        </p:txBody>
      </p:sp>
    </p:spTree>
    <p:extLst>
      <p:ext uri="{BB962C8B-B14F-4D97-AF65-F5344CB8AC3E}">
        <p14:creationId xmlns:p14="http://schemas.microsoft.com/office/powerpoint/2010/main" val="2761836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평행 사변형 4">
            <a:extLst>
              <a:ext uri="{FF2B5EF4-FFF2-40B4-BE49-F238E27FC236}">
                <a16:creationId xmlns="" xmlns:a16="http://schemas.microsoft.com/office/drawing/2014/main" id="{B3BBF769-BE0A-4ED5-AF9D-18D199772D84}"/>
              </a:ext>
            </a:extLst>
          </p:cNvPr>
          <p:cNvSpPr/>
          <p:nvPr/>
        </p:nvSpPr>
        <p:spPr>
          <a:xfrm>
            <a:off x="6168073" y="440877"/>
            <a:ext cx="2751452" cy="4833251"/>
          </a:xfrm>
          <a:prstGeom prst="parallelogram">
            <a:avLst>
              <a:gd name="adj" fmla="val 24215"/>
            </a:avLst>
          </a:prstGeom>
          <a:solidFill>
            <a:srgbClr val="00154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1FBCB417-96EA-48B9-A8AB-95DC451ADB22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62164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11E6B2B-66A2-47E7-8717-3E4A043C8D61}"/>
              </a:ext>
            </a:extLst>
          </p:cNvPr>
          <p:cNvCxnSpPr>
            <a:cxnSpLocks/>
          </p:cNvCxnSpPr>
          <p:nvPr/>
        </p:nvCxnSpPr>
        <p:spPr>
          <a:xfrm flipH="1">
            <a:off x="2588344" y="5130329"/>
            <a:ext cx="655565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954530" y="1197177"/>
            <a:ext cx="5292090" cy="2630049"/>
            <a:chOff x="2117048" y="1050053"/>
            <a:chExt cx="4956092" cy="285186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048" y="1050053"/>
              <a:ext cx="4956092" cy="280106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2983738" y="2252225"/>
              <a:ext cx="3708401" cy="16496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685800" y="3883327"/>
            <a:ext cx="7734300" cy="1349073"/>
          </a:xfrm>
          <a:prstGeom prst="round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76225" y="3724275"/>
            <a:ext cx="8642350" cy="1848778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282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66" tIns="46769" rIns="89966" bIns="46769">
            <a:spAutoFit/>
          </a:bodyPr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endParaRPr lang="en-US" altLang="ko-KR" sz="800" dirty="0">
              <a:solidFill>
                <a:schemeClr val="folHlink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문의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상담은 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e-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커리어센터 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&lt;</a:t>
            </a: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 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Q&amp;A&gt; </a:t>
            </a: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게시판을 이용</a:t>
            </a:r>
            <a:r>
              <a:rPr lang="ko-KR" altLang="en-US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해주세요</a:t>
            </a:r>
            <a:r>
              <a:rPr lang="en-US" altLang="ko-KR" sz="16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</a:t>
            </a:r>
          </a:p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ko-KR" altLang="en-US" dirty="0" err="1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이메일</a:t>
            </a:r>
            <a:r>
              <a:rPr lang="en-US" altLang="ko-KR" dirty="0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:</a:t>
            </a:r>
            <a:r>
              <a:rPr lang="ko-KR" altLang="en-US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ssic</a:t>
            </a:r>
            <a:r>
              <a:rPr lang="ko-KR" altLang="en-US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골뱅이</a:t>
            </a:r>
            <a:r>
              <a:rPr lang="en-US" altLang="ko-KR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skhu.ac.kr</a:t>
            </a:r>
            <a:endParaRPr lang="en-US" altLang="ko-KR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endParaRPr lang="en-US" altLang="ko-KR" sz="16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1648" y="724914"/>
            <a:ext cx="3315331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사회봉사센터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상담안내</a:t>
            </a:r>
            <a:endParaRPr lang="en-US" altLang="ko-KR" sz="28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10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228601"/>
            <a:ext cx="8828667" cy="5045528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5" name="평행 사변형 4">
            <a:extLst>
              <a:ext uri="{FF2B5EF4-FFF2-40B4-BE49-F238E27FC236}">
                <a16:creationId xmlns="" xmlns:a16="http://schemas.microsoft.com/office/drawing/2014/main" id="{B3BBF769-BE0A-4ED5-AF9D-18D199772D84}"/>
              </a:ext>
            </a:extLst>
          </p:cNvPr>
          <p:cNvSpPr/>
          <p:nvPr/>
        </p:nvSpPr>
        <p:spPr>
          <a:xfrm>
            <a:off x="6168073" y="440877"/>
            <a:ext cx="2751452" cy="4833251"/>
          </a:xfrm>
          <a:prstGeom prst="parallelogram">
            <a:avLst>
              <a:gd name="adj" fmla="val 24215"/>
            </a:avLst>
          </a:prstGeom>
          <a:solidFill>
            <a:srgbClr val="00154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1FBCB417-96EA-48B9-A8AB-95DC451ADB22}"/>
              </a:ext>
            </a:extLst>
          </p:cNvPr>
          <p:cNvCxnSpPr>
            <a:cxnSpLocks/>
          </p:cNvCxnSpPr>
          <p:nvPr/>
        </p:nvCxnSpPr>
        <p:spPr>
          <a:xfrm flipH="1">
            <a:off x="0" y="440877"/>
            <a:ext cx="62164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F11E6B2B-66A2-47E7-8717-3E4A043C8D61}"/>
              </a:ext>
            </a:extLst>
          </p:cNvPr>
          <p:cNvCxnSpPr>
            <a:cxnSpLocks/>
          </p:cNvCxnSpPr>
          <p:nvPr/>
        </p:nvCxnSpPr>
        <p:spPr>
          <a:xfrm flipH="1">
            <a:off x="2588344" y="5130329"/>
            <a:ext cx="6555659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973207" y="615248"/>
            <a:ext cx="3315331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사회봉사센터 </a:t>
            </a:r>
            <a:r>
              <a:rPr lang="ko-KR" altLang="en-US" sz="2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상담안내</a:t>
            </a:r>
            <a:endParaRPr lang="en-US" altLang="ko-KR" sz="2800" dirty="0">
              <a:solidFill>
                <a:srgbClr val="7030A0"/>
              </a:solidFill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87338" y="4025900"/>
            <a:ext cx="8569325" cy="13858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scene3d>
            <a:camera prst="perspectiveFront"/>
            <a:lightRig rig="threePt" dir="t"/>
          </a:scene3d>
        </p:spPr>
        <p:txBody>
          <a:bodyPr wrap="none" anchor="ctr"/>
          <a:lstStyle>
            <a:lvl1pPr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ko-KR" altLang="en-US" sz="2500" dirty="0">
                <a:latin typeface="BusanBada" panose="02000603000000000000" pitchFamily="2" charset="-127"/>
                <a:ea typeface="BusanBada" panose="02000603000000000000" pitchFamily="2" charset="-127"/>
              </a:rPr>
              <a:t>학기 중 상담</a:t>
            </a:r>
            <a:r>
              <a:rPr lang="en-US" altLang="ko-KR" sz="2500" dirty="0">
                <a:latin typeface="BusanBada" panose="02000603000000000000" pitchFamily="2" charset="-127"/>
                <a:ea typeface="BusanBada" panose="02000603000000000000" pitchFamily="2" charset="-127"/>
              </a:rPr>
              <a:t>: </a:t>
            </a:r>
            <a:r>
              <a:rPr lang="ko-KR" altLang="en-US" sz="2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승연관 </a:t>
            </a:r>
            <a:r>
              <a:rPr lang="en-US" altLang="ko-KR" sz="2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</a:t>
            </a:r>
            <a:r>
              <a:rPr lang="ko-KR" altLang="en-US" sz="25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층 </a:t>
            </a:r>
            <a:r>
              <a:rPr lang="ko-KR" altLang="en-US" sz="2500" dirty="0" err="1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학생복지처</a:t>
            </a:r>
            <a:r>
              <a:rPr lang="ko-KR" altLang="en-US" sz="2500" dirty="0">
                <a:latin typeface="BusanBada" panose="02000603000000000000" pitchFamily="2" charset="-127"/>
                <a:ea typeface="BusanBada" panose="02000603000000000000" pitchFamily="2" charset="-127"/>
              </a:rPr>
              <a:t> 안</a:t>
            </a:r>
            <a:r>
              <a:rPr lang="en-US" altLang="ko-KR" sz="2500" dirty="0">
                <a:latin typeface="BusanBada" panose="02000603000000000000" pitchFamily="2" charset="-127"/>
                <a:ea typeface="BusanBada" panose="02000603000000000000" pitchFamily="2" charset="-127"/>
              </a:rPr>
              <a:t>,</a:t>
            </a:r>
            <a:r>
              <a:rPr lang="ko-KR" altLang="en-US" sz="2500" dirty="0">
                <a:latin typeface="BusanBada" panose="02000603000000000000" pitchFamily="2" charset="-127"/>
                <a:ea typeface="BusanBada" panose="02000603000000000000" pitchFamily="2" charset="-127"/>
              </a:rPr>
              <a:t> 사회봉사센터</a:t>
            </a:r>
            <a:endParaRPr lang="en-US" altLang="ko-KR" sz="2500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algn="ctr" eaLnBrk="1" hangingPunct="1">
              <a:lnSpc>
                <a:spcPct val="150000"/>
              </a:lnSpc>
              <a:buFontTx/>
              <a:buNone/>
            </a:pPr>
            <a:r>
              <a:rPr lang="ko-KR" altLang="en-US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☎ </a:t>
            </a:r>
            <a:r>
              <a:rPr lang="en-US" altLang="ko-KR" sz="2000" dirty="0">
                <a:latin typeface="BusanBada" panose="02000603000000000000" pitchFamily="2" charset="-127"/>
                <a:ea typeface="BusanBada" panose="02000603000000000000" pitchFamily="2" charset="-127"/>
              </a:rPr>
              <a:t>02 – 2610 - 4215</a:t>
            </a:r>
            <a:endParaRPr lang="en-US" altLang="ko-KR" sz="30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033" y="1237796"/>
            <a:ext cx="8355678" cy="2628343"/>
            <a:chOff x="152780" y="1071257"/>
            <a:chExt cx="8594481" cy="280140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406" y="1132710"/>
              <a:ext cx="3830855" cy="27399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직사각형 12"/>
            <p:cNvSpPr/>
            <p:nvPr/>
          </p:nvSpPr>
          <p:spPr>
            <a:xfrm>
              <a:off x="4941805" y="1146246"/>
              <a:ext cx="1649495" cy="25706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BusanBada" panose="02000603000000000000" pitchFamily="2" charset="-127"/>
                <a:ea typeface="BusanBada" panose="02000603000000000000" pitchFamily="2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4050061" y="2318408"/>
              <a:ext cx="6873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/>
            <p:cNvGrpSpPr/>
            <p:nvPr/>
          </p:nvGrpSpPr>
          <p:grpSpPr>
            <a:xfrm>
              <a:off x="152780" y="1071257"/>
              <a:ext cx="3701949" cy="2241415"/>
              <a:chOff x="152780" y="1071257"/>
              <a:chExt cx="3701949" cy="2241415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52780" y="1071257"/>
                <a:ext cx="3701949" cy="2241415"/>
                <a:chOff x="692012" y="1207510"/>
                <a:chExt cx="2861802" cy="1535690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692013" y="1212518"/>
                  <a:ext cx="723772" cy="803098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usanBada" panose="02000603000000000000" pitchFamily="2" charset="-127"/>
                    <a:ea typeface="BusanBada" panose="02000603000000000000" pitchFamily="2" charset="-127"/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1491312" y="1207510"/>
                  <a:ext cx="660678" cy="8081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usanBada" panose="02000603000000000000" pitchFamily="2" charset="-127"/>
                    <a:ea typeface="BusanBada" panose="02000603000000000000" pitchFamily="2" charset="-127"/>
                  </a:endParaRPr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2255478" y="1212518"/>
                  <a:ext cx="383631" cy="80309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usanBada" panose="02000603000000000000" pitchFamily="2" charset="-127"/>
                    <a:ea typeface="BusanBada" panose="02000603000000000000" pitchFamily="2" charset="-127"/>
                  </a:endParaRPr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2752462" y="1207510"/>
                  <a:ext cx="801352" cy="152299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usanBada" panose="02000603000000000000" pitchFamily="2" charset="-127"/>
                    <a:ea typeface="BusanBada" panose="02000603000000000000" pitchFamily="2" charset="-127"/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692012" y="2159000"/>
                  <a:ext cx="1459977" cy="5842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BusanBada" panose="02000603000000000000" pitchFamily="2" charset="-127"/>
                    <a:ea typeface="BusanBada" panose="02000603000000000000" pitchFamily="2" charset="-127"/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2243682" y="1307313"/>
                <a:ext cx="277521" cy="762698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화장실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46647" y="1442456"/>
                <a:ext cx="762121" cy="541269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입학</a:t>
                </a:r>
                <a:endParaRPr lang="en-US" altLang="ko-KR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/>
                <a:r>
                  <a:rPr lang="ko-KR" altLang="en-US" dirty="0" err="1">
                    <a:latin typeface="BusanBada" panose="02000603000000000000" pitchFamily="2" charset="-127"/>
                    <a:ea typeface="BusanBada" panose="02000603000000000000" pitchFamily="2" charset="-127"/>
                  </a:rPr>
                  <a:t>홍보처</a:t>
                </a:r>
                <a:endParaRPr lang="ko-KR" altLang="en-US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97665" y="1882922"/>
                <a:ext cx="277521" cy="787301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교무처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59777" y="1426789"/>
                <a:ext cx="934714" cy="623279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 smtClean="0">
                    <a:latin typeface="BusanBada" panose="02000603000000000000" pitchFamily="2" charset="-127"/>
                    <a:ea typeface="BusanBada" panose="02000603000000000000" pitchFamily="2" charset="-127"/>
                  </a:rPr>
                  <a:t>학생</a:t>
                </a:r>
                <a:endParaRPr lang="en-US" altLang="ko-KR" sz="1600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  <a:p>
                <a:pPr algn="ctr"/>
                <a:r>
                  <a:rPr lang="ko-KR" altLang="en-US" sz="1600" dirty="0" err="1">
                    <a:latin typeface="BusanBada" panose="02000603000000000000" pitchFamily="2" charset="-127"/>
                    <a:ea typeface="BusanBada" panose="02000603000000000000" pitchFamily="2" charset="-127"/>
                  </a:rPr>
                  <a:t>복지처</a:t>
                </a:r>
                <a:endParaRPr lang="ko-KR" altLang="en-US" sz="1600" dirty="0">
                  <a:latin typeface="BusanBada" panose="02000603000000000000" pitchFamily="2" charset="-127"/>
                  <a:ea typeface="BusanBada" panose="02000603000000000000" pitchFamily="2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57788" y="2832525"/>
                <a:ext cx="862488" cy="319841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상담실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063543" y="2752764"/>
                <a:ext cx="699774" cy="319841"/>
              </a:xfrm>
              <a:prstGeom prst="rect">
                <a:avLst/>
              </a:prstGeom>
              <a:noFill/>
              <a:scene3d>
                <a:camera prst="perspectiveFron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BusanBada" panose="02000603000000000000" pitchFamily="2" charset="-127"/>
                    <a:ea typeface="BusanBada" panose="02000603000000000000" pitchFamily="2" charset="-127"/>
                  </a:rPr>
                  <a:t>계단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34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552276"/>
            <a:ext cx="8621311" cy="461044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2709059" y="1461124"/>
            <a:ext cx="447167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330385" y="911863"/>
            <a:ext cx="6355080" cy="394591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pSp>
        <p:nvGrpSpPr>
          <p:cNvPr id="46" name="그룹 45"/>
          <p:cNvGrpSpPr/>
          <p:nvPr/>
        </p:nvGrpSpPr>
        <p:grpSpPr>
          <a:xfrm>
            <a:off x="1330387" y="1749227"/>
            <a:ext cx="6664205" cy="3108551"/>
            <a:chOff x="682129" y="1518930"/>
            <a:chExt cx="7887385" cy="3679108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29" y="1947539"/>
              <a:ext cx="2152950" cy="2057687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3946801" y="1518930"/>
              <a:ext cx="4622713" cy="36791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3"/>
            </a:p>
          </p:txBody>
        </p:sp>
        <p:pic>
          <p:nvPicPr>
            <p:cNvPr id="49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755" y="1518930"/>
              <a:ext cx="4507652" cy="3679108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직사각형 49"/>
          <p:cNvSpPr/>
          <p:nvPr/>
        </p:nvSpPr>
        <p:spPr>
          <a:xfrm>
            <a:off x="1994169" y="2799258"/>
            <a:ext cx="476250" cy="440050"/>
          </a:xfrm>
          <a:prstGeom prst="rect">
            <a:avLst/>
          </a:pr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435087" y="4061404"/>
            <a:ext cx="2034254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학교홈페이지에서 </a:t>
            </a:r>
            <a:endParaRPr lang="en-US" altLang="ko-KR" sz="1800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r>
              <a:rPr lang="en-US" altLang="ko-KR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</a:rPr>
              <a:t>커리어센터 접속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2008594" y="798009"/>
            <a:ext cx="649568" cy="1028700"/>
          </a:xfrm>
          <a:prstGeom prst="rect">
            <a:avLst/>
          </a:prstGeom>
        </p:spPr>
      </p:pic>
      <p:cxnSp>
        <p:nvCxnSpPr>
          <p:cNvPr id="53" name="직선 화살표 연결선 52"/>
          <p:cNvCxnSpPr/>
          <p:nvPr/>
        </p:nvCxnSpPr>
        <p:spPr>
          <a:xfrm>
            <a:off x="2638731" y="2978367"/>
            <a:ext cx="1458000" cy="0"/>
          </a:xfrm>
          <a:prstGeom prst="straightConnector1">
            <a:avLst/>
          </a:prstGeom>
          <a:ln w="196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220864" y="3404353"/>
            <a:ext cx="0" cy="594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09058" y="1056294"/>
            <a:ext cx="497640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e-</a:t>
            </a:r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커리어센터 </a:t>
            </a:r>
            <a:r>
              <a:rPr lang="en-US" altLang="ko-KR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ecareer.skhu.ac.kr</a:t>
            </a:r>
          </a:p>
        </p:txBody>
      </p:sp>
    </p:spTree>
    <p:extLst>
      <p:ext uri="{BB962C8B-B14F-4D97-AF65-F5344CB8AC3E}">
        <p14:creationId xmlns:p14="http://schemas.microsoft.com/office/powerpoint/2010/main" val="91280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552276"/>
            <a:ext cx="8621311" cy="461044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2EB1EE8-2A4E-4A61-A381-BB572FED6D94}"/>
              </a:ext>
            </a:extLst>
          </p:cNvPr>
          <p:cNvCxnSpPr>
            <a:cxnSpLocks/>
          </p:cNvCxnSpPr>
          <p:nvPr/>
        </p:nvCxnSpPr>
        <p:spPr>
          <a:xfrm flipH="1">
            <a:off x="1941229" y="1500752"/>
            <a:ext cx="533826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01698" y="1787233"/>
            <a:ext cx="8633792" cy="3071661"/>
          </a:xfrm>
          <a:prstGeom prst="rect">
            <a:avLst/>
          </a:prstGeom>
          <a:noFill/>
          <a:ln>
            <a:noFill/>
          </a:ln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282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475" tIns="35077" rIns="67475" bIns="35077">
            <a:spAutoFit/>
          </a:bodyPr>
          <a:lstStyle>
            <a:lvl1pPr marL="342900" indent="-3429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1pPr>
            <a:lvl2pPr marL="742950" indent="-28575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2pPr>
            <a:lvl3pPr marL="1143000" indent="-228600" eaLnBrk="0" hangingPunct="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3pPr>
            <a:lvl4pPr marL="1600200" indent="-228600" eaLnBrk="0" hangingPunct="0">
              <a:lnSpc>
                <a:spcPct val="110000"/>
              </a:lnSpc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4pPr>
            <a:lvl5pPr marL="2057400" indent="-228600" eaLnBrk="0" hangingPunct="0">
              <a:lnSpc>
                <a:spcPct val="110000"/>
              </a:lnSpc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sym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모든 수강생은 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e-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커리어센터의 회원으로 가입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해야 합니다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</a:t>
            </a:r>
          </a:p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endParaRPr lang="en-US" altLang="ko-KR" sz="8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모든 수강생은 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학사정보시스템의 개인정보를 최신정보로 수정</a:t>
            </a:r>
            <a:r>
              <a:rPr lang="ko-KR" altLang="en-US" sz="18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등록해야 합니다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</a:t>
            </a:r>
          </a:p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endParaRPr lang="en-US" altLang="ko-KR" sz="8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모든 수강생은 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e-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커리어센터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에서 사회봉사 교과목 관련 공지사항과 </a:t>
            </a:r>
            <a:endParaRPr lang="en-US" altLang="ko-KR" sz="14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ct val="150000"/>
              </a:lnSpc>
              <a:buClrTx/>
              <a:buNone/>
            </a:pP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     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사회봉사활동 관련 </a:t>
            </a:r>
            <a:r>
              <a:rPr lang="ko-KR" altLang="en-US" sz="180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정보를 </a:t>
            </a:r>
            <a:r>
              <a:rPr lang="ko-KR" altLang="en-US" sz="180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확인</a:t>
            </a:r>
            <a:r>
              <a:rPr lang="ko-KR" altLang="en-US" sz="1400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하시기</a:t>
            </a:r>
            <a:r>
              <a:rPr lang="en-US" altLang="ko-KR" sz="1400" dirty="0" smtClean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바랍니다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  <a:sym typeface="Wingdings" panose="05000000000000000000" pitchFamily="2" charset="2"/>
              </a:rPr>
              <a:t>.</a:t>
            </a:r>
          </a:p>
          <a:p>
            <a:pPr eaLnBrk="1" hangingPunct="1">
              <a:lnSpc>
                <a:spcPct val="150000"/>
              </a:lnSpc>
              <a:buClrTx/>
              <a:buFont typeface="+mj-lt"/>
              <a:buAutoNum type="arabicPeriod"/>
            </a:pPr>
            <a:endParaRPr lang="en-US" altLang="ko-KR" sz="8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  <a:p>
            <a:pPr eaLnBrk="1" hangingPunct="1">
              <a:lnSpc>
                <a:spcPct val="150000"/>
              </a:lnSpc>
              <a:buClrTx/>
              <a:buAutoNum type="arabicPeriod" startAt="4"/>
            </a:pP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모든 수강생은 </a:t>
            </a:r>
            <a:r>
              <a:rPr lang="ko-KR" altLang="en-US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사회복지봉사활동 인증관리시스템</a:t>
            </a:r>
            <a:r>
              <a:rPr lang="en-US" altLang="ko-KR" sz="18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(www.vms.or.kr)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에 자원봉사자로 </a:t>
            </a:r>
            <a:endParaRPr lang="en-US" altLang="ko-KR" sz="1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  <a:p>
            <a:pPr marL="0" indent="0" eaLnBrk="1" hangingPunct="1">
              <a:lnSpc>
                <a:spcPct val="150000"/>
              </a:lnSpc>
              <a:buClrTx/>
              <a:buNone/>
            </a:pP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     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회원 가입해야 합니다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</a:rPr>
              <a:t>. </a:t>
            </a:r>
            <a:endParaRPr lang="en-US" altLang="ko-KR" sz="1400" dirty="0">
              <a:latin typeface="BusanBada" panose="02000603000000000000" pitchFamily="2" charset="-127"/>
              <a:ea typeface="BusanBada" panose="02000603000000000000" pitchFamily="2" charset="-127"/>
              <a:sym typeface="Wingdings" panose="05000000000000000000" pitchFamily="2" charset="2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27615" y="1097113"/>
            <a:ext cx="5388013" cy="46166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[ </a:t>
            </a:r>
            <a:r>
              <a:rPr lang="ko-KR" altLang="en-US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사회봉사 교과목 수강 및 서비스 이용 </a:t>
            </a:r>
            <a:r>
              <a:rPr lang="en-US" altLang="ko-KR" sz="2400" dirty="0">
                <a:latin typeface="BusanBada" panose="02000603000000000000" pitchFamily="2" charset="-127"/>
                <a:ea typeface="BusanBada" panose="02000603000000000000" pitchFamily="2" charset="-127"/>
              </a:rPr>
              <a:t>]</a:t>
            </a:r>
            <a:endParaRPr lang="ko-KR" altLang="en-US" sz="2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 b="17334"/>
          <a:stretch/>
        </p:blipFill>
        <p:spPr>
          <a:xfrm>
            <a:off x="1370462" y="887034"/>
            <a:ext cx="545892" cy="8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96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157667" y="440877"/>
            <a:ext cx="8828667" cy="4833251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1061" y="606263"/>
            <a:ext cx="7444248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707925" y="5152187"/>
            <a:ext cx="8436077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8781702" y="606263"/>
            <a:ext cx="20463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D8FAACA5-1780-4E45-AE9F-987DF62447F5}"/>
              </a:ext>
            </a:extLst>
          </p:cNvPr>
          <p:cNvCxnSpPr>
            <a:cxnSpLocks/>
          </p:cNvCxnSpPr>
          <p:nvPr/>
        </p:nvCxnSpPr>
        <p:spPr>
          <a:xfrm flipH="1">
            <a:off x="2" y="5152187"/>
            <a:ext cx="362301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205075" y="2121275"/>
            <a:ext cx="6742139" cy="114972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rgbClr val="00216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1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319375" y="2191871"/>
            <a:ext cx="6516901" cy="98835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sp>
        <p:nvSpPr>
          <p:cNvPr id="13" name="TextBox 12"/>
          <p:cNvSpPr txBox="1"/>
          <p:nvPr/>
        </p:nvSpPr>
        <p:spPr>
          <a:xfrm>
            <a:off x="1911465" y="2552723"/>
            <a:ext cx="592481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사회봉사 관련 교과목</a:t>
            </a:r>
          </a:p>
        </p:txBody>
      </p:sp>
    </p:spTree>
    <p:extLst>
      <p:ext uri="{BB962C8B-B14F-4D97-AF65-F5344CB8AC3E}">
        <p14:creationId xmlns:p14="http://schemas.microsoft.com/office/powerpoint/2010/main" val="2904550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90535" y="117695"/>
            <a:ext cx="8931486" cy="5504629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aphicFrame>
        <p:nvGraphicFramePr>
          <p:cNvPr id="5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372963"/>
              </p:ext>
            </p:extLst>
          </p:nvPr>
        </p:nvGraphicFramePr>
        <p:xfrm>
          <a:off x="812952" y="785049"/>
          <a:ext cx="7486651" cy="4229410"/>
        </p:xfrm>
        <a:graphic>
          <a:graphicData uri="http://schemas.openxmlformats.org/drawingml/2006/table">
            <a:tbl>
              <a:tblPr/>
              <a:tblGrid>
                <a:gridCol w="5153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9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16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78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7203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08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구분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과목명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학점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개설시기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대    </a:t>
                      </a:r>
                      <a:r>
                        <a:rPr kumimoji="0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090FE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상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8231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교양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필수</a:t>
                      </a:r>
                    </a:p>
                  </a:txBody>
                  <a:tcPr marL="80102" marR="80102" marT="40046" marB="4004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학점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매 학기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학기 중 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lvl="0" defTabSz="9144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사회봉사를 수행하고자 하는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재학생 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2~4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학년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1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계절학기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방중 </a:t>
                      </a:r>
                      <a:endParaRPr kumimoji="0" lang="en-US" alt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사회봉사를 수행하고자 하는 </a:t>
                      </a: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재학생 </a:t>
                      </a:r>
                      <a:r>
                        <a:rPr kumimoji="0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2~4</a:t>
                      </a: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학년</a:t>
                      </a:r>
                      <a:endParaRPr kumimoji="0" lang="en-US" alt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해외봉사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학기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직전 학기 방학 동안</a:t>
                      </a:r>
                    </a:p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해외봉사활동을 수행한 재학생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1~4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학년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5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CUAC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서비스러닝 프로그램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겨울</a:t>
                      </a:r>
                      <a:endParaRPr lang="en-US" altLang="ko-KR" sz="1400" b="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계절학기</a:t>
                      </a:r>
                      <a:endParaRPr lang="ko-KR" altLang="en-US" sz="1400" b="0" dirty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쿠악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 서비스러닝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프로그램을 수행한 재학생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1~4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학년</a:t>
                      </a:r>
                      <a:endParaRPr kumimoji="0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매</a:t>
                      </a: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2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월 </a:t>
                      </a: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,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필리핀 </a:t>
                      </a:r>
                      <a:r>
                        <a:rPr lang="ko-KR" altLang="en-US" sz="1400" dirty="0" err="1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트리니티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 대학교에서 </a:t>
                      </a: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2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주간 진행</a:t>
                      </a: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)</a:t>
                      </a:r>
                      <a:endParaRPr lang="ko-KR" altLang="en-US" sz="1400" dirty="0" smtClean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농촌봉사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학기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직전 학기 여름방학 동안 </a:t>
                      </a:r>
                    </a:p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농촌봉사활동을 수행한 재학생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1~4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학년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19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교양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선택</a:t>
                      </a:r>
                    </a:p>
                  </a:txBody>
                  <a:tcPr marL="80102" marR="80102" marT="40046" marB="40046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학점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매 학기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 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이수자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사회봉사</a:t>
                      </a:r>
                      <a:r>
                        <a:rPr lang="en-US" altLang="ko-KR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2 </a:t>
                      </a:r>
                      <a:r>
                        <a:rPr lang="ko-KR" altLang="en-US" sz="1400" dirty="0" smtClean="0"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</a:rPr>
                        <a:t>이수자</a:t>
                      </a:r>
                      <a:endParaRPr lang="ko-KR" altLang="en-US" sz="1400" dirty="0"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5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BusanBada" panose="02000603000000000000" pitchFamily="2" charset="-127"/>
                        <a:ea typeface="BusanBada" panose="02000603000000000000" pitchFamily="2" charset="-127"/>
                      </a:endParaRPr>
                    </a:p>
                  </a:txBody>
                  <a:tcPr marL="80102" marR="80102" marT="40046" marB="4004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4586" y="4977196"/>
            <a:ext cx="8128213" cy="523220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 anchor="ctr">
            <a:spAutoFit/>
          </a:bodyPr>
          <a:lstStyle/>
          <a:p>
            <a:pPr algn="r"/>
            <a:r>
              <a:rPr lang="ko-KR" altLang="en-US" sz="1400" b="1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※ 교양필수 중 한 과목 이상 이수 </a:t>
            </a:r>
            <a:r>
              <a:rPr lang="ko-KR" altLang="en-US" sz="1400" b="1" dirty="0" smtClean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필수 ! </a:t>
            </a:r>
            <a:endParaRPr lang="en-US" altLang="ko-KR" sz="1400" b="1" dirty="0" smtClean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r"/>
            <a:r>
              <a:rPr lang="ko-KR" altLang="en-US" sz="1400" b="1" dirty="0" smtClean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졸업 전까지 최대 </a:t>
            </a:r>
            <a:r>
              <a:rPr lang="en-US" altLang="ko-KR" sz="1400" b="1" dirty="0" smtClean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10</a:t>
            </a:r>
            <a:r>
              <a:rPr lang="ko-KR" altLang="en-US" sz="1400" b="1" dirty="0" smtClean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학점 이수 가능. 학점 인정은 과목당 1회에 한함</a:t>
            </a:r>
            <a:endParaRPr lang="ko-KR" altLang="en-US" sz="1400" b="1" dirty="0">
              <a:solidFill>
                <a:srgbClr val="FF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25395" y="280804"/>
            <a:ext cx="2810556" cy="549483"/>
            <a:chOff x="3149844" y="311096"/>
            <a:chExt cx="2810556" cy="5494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4" t="1" b="20174"/>
            <a:stretch/>
          </p:blipFill>
          <p:spPr>
            <a:xfrm>
              <a:off x="3149844" y="311096"/>
              <a:ext cx="349565" cy="53440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475424" y="460469"/>
              <a:ext cx="2484976" cy="400110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 anchor="ctr">
              <a:spAutoFit/>
            </a:bodyPr>
            <a:lstStyle/>
            <a:p>
              <a:r>
                <a:rPr lang="ko-KR" altLang="en-US" sz="20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 교과목 현황</a:t>
              </a:r>
            </a:p>
          </p:txBody>
        </p:sp>
      </p:grp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190123" y="244443"/>
            <a:ext cx="8681101" cy="5262298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</p:spTree>
    <p:extLst>
      <p:ext uri="{BB962C8B-B14F-4D97-AF65-F5344CB8AC3E}">
        <p14:creationId xmlns:p14="http://schemas.microsoft.com/office/powerpoint/2010/main" val="191145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="" xmlns:a16="http://schemas.microsoft.com/office/drawing/2014/main" id="{01ADE27F-42AF-443F-8DC0-95046E649B7A}"/>
              </a:ext>
            </a:extLst>
          </p:cNvPr>
          <p:cNvSpPr/>
          <p:nvPr/>
        </p:nvSpPr>
        <p:spPr>
          <a:xfrm>
            <a:off x="157667" y="126749"/>
            <a:ext cx="8883463" cy="5522613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="" xmlns:a16="http://schemas.microsoft.com/office/drawing/2014/main" id="{AE8144C8-544C-4D9E-82C4-9991EFD85B65}"/>
              </a:ext>
            </a:extLst>
          </p:cNvPr>
          <p:cNvSpPr/>
          <p:nvPr/>
        </p:nvSpPr>
        <p:spPr>
          <a:xfrm>
            <a:off x="261347" y="274320"/>
            <a:ext cx="8621311" cy="5234940"/>
          </a:xfrm>
          <a:custGeom>
            <a:avLst/>
            <a:gdLst>
              <a:gd name="connsiteX0" fmla="*/ 287594 w 11771556"/>
              <a:gd name="connsiteY0" fmla="*/ 0 h 6444335"/>
              <a:gd name="connsiteX1" fmla="*/ 11483962 w 11771556"/>
              <a:gd name="connsiteY1" fmla="*/ 0 h 6444335"/>
              <a:gd name="connsiteX2" fmla="*/ 11489805 w 11771556"/>
              <a:gd name="connsiteY2" fmla="*/ 57959 h 6444335"/>
              <a:gd name="connsiteX3" fmla="*/ 11771556 w 11771556"/>
              <a:gd name="connsiteY3" fmla="*/ 287593 h 6444335"/>
              <a:gd name="connsiteX4" fmla="*/ 11771556 w 11771556"/>
              <a:gd name="connsiteY4" fmla="*/ 6156743 h 6444335"/>
              <a:gd name="connsiteX5" fmla="*/ 11489805 w 11771556"/>
              <a:gd name="connsiteY5" fmla="*/ 6386377 h 6444335"/>
              <a:gd name="connsiteX6" fmla="*/ 11483962 w 11771556"/>
              <a:gd name="connsiteY6" fmla="*/ 6444335 h 6444335"/>
              <a:gd name="connsiteX7" fmla="*/ 287594 w 11771556"/>
              <a:gd name="connsiteY7" fmla="*/ 6444335 h 6444335"/>
              <a:gd name="connsiteX8" fmla="*/ 281751 w 11771556"/>
              <a:gd name="connsiteY8" fmla="*/ 6386377 h 6444335"/>
              <a:gd name="connsiteX9" fmla="*/ 0 w 11771556"/>
              <a:gd name="connsiteY9" fmla="*/ 6156743 h 6444335"/>
              <a:gd name="connsiteX10" fmla="*/ 0 w 11771556"/>
              <a:gd name="connsiteY10" fmla="*/ 287593 h 6444335"/>
              <a:gd name="connsiteX11" fmla="*/ 281751 w 11771556"/>
              <a:gd name="connsiteY11" fmla="*/ 57959 h 6444335"/>
              <a:gd name="connsiteX12" fmla="*/ 287594 w 11771556"/>
              <a:gd name="connsiteY12" fmla="*/ 0 h 644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71556" h="6444335">
                <a:moveTo>
                  <a:pt x="287594" y="0"/>
                </a:moveTo>
                <a:lnTo>
                  <a:pt x="11483962" y="0"/>
                </a:lnTo>
                <a:lnTo>
                  <a:pt x="11489805" y="57959"/>
                </a:lnTo>
                <a:cubicBezTo>
                  <a:pt x="11516622" y="189011"/>
                  <a:pt x="11632576" y="287593"/>
                  <a:pt x="11771556" y="287593"/>
                </a:cubicBezTo>
                <a:lnTo>
                  <a:pt x="11771556" y="6156743"/>
                </a:lnTo>
                <a:cubicBezTo>
                  <a:pt x="11632576" y="6156743"/>
                  <a:pt x="11516622" y="6255325"/>
                  <a:pt x="11489805" y="6386377"/>
                </a:cubicBezTo>
                <a:lnTo>
                  <a:pt x="11483962" y="6444335"/>
                </a:lnTo>
                <a:lnTo>
                  <a:pt x="287594" y="6444335"/>
                </a:lnTo>
                <a:lnTo>
                  <a:pt x="281751" y="6386377"/>
                </a:lnTo>
                <a:cubicBezTo>
                  <a:pt x="254934" y="6255325"/>
                  <a:pt x="138980" y="6156743"/>
                  <a:pt x="0" y="6156743"/>
                </a:cubicBezTo>
                <a:lnTo>
                  <a:pt x="0" y="287593"/>
                </a:lnTo>
                <a:cubicBezTo>
                  <a:pt x="138980" y="287593"/>
                  <a:pt x="254934" y="189011"/>
                  <a:pt x="281751" y="57959"/>
                </a:cubicBezTo>
                <a:lnTo>
                  <a:pt x="287594" y="0"/>
                </a:lnTo>
                <a:close/>
              </a:path>
            </a:pathLst>
          </a:custGeom>
          <a:noFill/>
          <a:ln w="31750">
            <a:solidFill>
              <a:srgbClr val="0015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3"/>
          </a:p>
        </p:txBody>
      </p:sp>
      <p:graphicFrame>
        <p:nvGraphicFramePr>
          <p:cNvPr id="26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28807"/>
              </p:ext>
            </p:extLst>
          </p:nvPr>
        </p:nvGraphicFramePr>
        <p:xfrm>
          <a:off x="596514" y="860657"/>
          <a:ext cx="7950975" cy="4598699"/>
        </p:xfrm>
        <a:graphic>
          <a:graphicData uri="http://schemas.openxmlformats.org/drawingml/2006/table">
            <a:tbl>
              <a:tblPr/>
              <a:tblGrid>
                <a:gridCol w="5630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47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33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6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090FE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8598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usanBada" panose="02000603000000000000" pitchFamily="2" charset="-127"/>
                          <a:ea typeface="BusanBada" panose="02000603000000000000" pitchFamily="2" charset="-127"/>
                          <a:sym typeface="굴림" pitchFamily="50" charset="-127"/>
                        </a:rPr>
                        <a:t>교양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usanBada" panose="02000603000000000000" pitchFamily="2" charset="-127"/>
                          <a:ea typeface="BusanBada" panose="02000603000000000000" pitchFamily="2" charset="-127"/>
                          <a:sym typeface="굴림" pitchFamily="50" charset="-127"/>
                        </a:rPr>
                        <a:t>필수</a:t>
                      </a:r>
                    </a:p>
                  </a:txBody>
                  <a:tcPr marT="45717" marB="45717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정규학기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-"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8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(</a:t>
                      </a: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계절학기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endParaRPr lang="en-US" altLang="ko-KR" sz="1400" dirty="0" smtClean="0">
                        <a:latin typeface="BusanBada" panose="02000603000000000000" pitchFamily="2" charset="-127"/>
                        <a:ea typeface="BusanBada" panose="02000603000000000000" pitchFamily="2" charset="-127"/>
                      </a:endParaRPr>
                    </a:p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endParaRPr lang="en-US" altLang="ko-KR" sz="1400" dirty="0" smtClean="0">
                        <a:latin typeface="BusanBada" panose="02000603000000000000" pitchFamily="2" charset="-127"/>
                        <a:ea typeface="BusanBada" panose="02000603000000000000" pitchFamily="2" charset="-127"/>
                      </a:endParaRPr>
                    </a:p>
                    <a:p>
                      <a:pPr lvl="0" defTabSz="914400" fontAlgn="base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Tx/>
                        <a:buNone/>
                      </a:pPr>
                      <a:endParaRPr lang="ko-KR" altLang="en-US" sz="1400" dirty="0" smtClean="0">
                        <a:latin typeface="BusanBada" panose="02000603000000000000" pitchFamily="2" charset="-127"/>
                        <a:ea typeface="BusanBada" panose="02000603000000000000" pitchFamily="2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32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해외봉사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-"/>
                        <a:tabLst/>
                      </a:pP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057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농촌봉사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ko-KR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7675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usanBada" panose="02000603000000000000" pitchFamily="2" charset="-127"/>
                          <a:ea typeface="BusanBada" panose="02000603000000000000" pitchFamily="2" charset="-127"/>
                          <a:sym typeface="굴림" pitchFamily="50" charset="-127"/>
                        </a:rPr>
                        <a:t>교양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BusanBada" panose="02000603000000000000" pitchFamily="2" charset="-127"/>
                          <a:ea typeface="BusanBada" panose="02000603000000000000" pitchFamily="2" charset="-127"/>
                          <a:sym typeface="굴림" pitchFamily="50" charset="-127"/>
                        </a:rPr>
                        <a:t>선택</a:t>
                      </a:r>
                    </a:p>
                  </a:txBody>
                  <a:tcPr marT="45717" marB="45717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1훈새마을운동 R" panose="02020603020101020101" pitchFamily="18" charset="-127"/>
                        <a:ea typeface="1훈새마을운동 R" panose="02020603020101020101" pitchFamily="18" charset="-127"/>
                        <a:sym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2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BusanBada" panose="02000603000000000000" pitchFamily="2" charset="-127"/>
                          <a:ea typeface="BusanBada" panose="02000603000000000000" pitchFamily="2" charset="-127"/>
                          <a:sym typeface="굴림" pitchFamily="50" charset="-127"/>
                        </a:rPr>
                        <a:t>   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BusanBada" panose="02000603000000000000" pitchFamily="2" charset="-127"/>
                        <a:ea typeface="BusanBada" panose="02000603000000000000" pitchFamily="2" charset="-127"/>
                        <a:sym typeface="굴림" pitchFamily="50" charset="-127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1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사회봉사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1훈새마을운동 R" panose="02020603020101020101" pitchFamily="18" charset="-127"/>
                          <a:ea typeface="1훈새마을운동 R" panose="02020603020101020101" pitchFamily="18" charset="-127"/>
                          <a:sym typeface="굴림" pitchFamily="50" charset="-127"/>
                        </a:rPr>
                        <a:t>3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215585" y="1285414"/>
            <a:ext cx="7160712" cy="8032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사회봉사 기초교육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3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회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개강 </a:t>
            </a:r>
            <a:r>
              <a:rPr lang="en-US" altLang="ko-KR" sz="1400" dirty="0" smtClean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2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,3,4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출석 수업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)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개 기관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3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~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4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8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~ 10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총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30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이상의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지속적인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봉사활동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사회봉사활동 </a:t>
            </a:r>
            <a:r>
              <a:rPr lang="ko-KR" altLang="en-US" sz="1400" dirty="0" smtClean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등록 및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확인서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보고서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제출</a:t>
            </a:r>
            <a:endParaRPr lang="ko-KR" altLang="en-US" sz="1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15585" y="2870840"/>
            <a:ext cx="5109705" cy="786369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-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교내 외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해외봉사활동 프로그램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7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박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8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일 이상 참여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사회봉사활동 확인서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보고서 및 최종 결과물 제출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endParaRPr kumimoji="0" lang="ko-KR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16239" y="3466044"/>
            <a:ext cx="6168276" cy="104028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사전교육 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  <a:defRPr/>
            </a:pPr>
            <a:r>
              <a:rPr lang="en-US" altLang="ko-KR" sz="1400" dirty="0" smtClean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총 학생회 주관 여름 농촌봉사활동 프로그램 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7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박</a:t>
            </a:r>
            <a:r>
              <a:rPr lang="en-US" altLang="ko-KR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8</a:t>
            </a:r>
            <a:r>
              <a:rPr lang="ko-KR" altLang="en-US" sz="16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일 이상 참여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농촌봉사활동 보고서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제출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  <a:sym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238913" y="4366389"/>
            <a:ext cx="6494265" cy="1040285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wrap="square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사회봉사 기초교육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출석 수업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)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없음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lang="en-US" altLang="ko-KR" sz="14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개 기관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3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~4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8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~ 10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총 </a:t>
            </a:r>
            <a:r>
              <a:rPr lang="en-US" altLang="ko-KR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30</a:t>
            </a:r>
            <a:r>
              <a:rPr lang="ko-KR" altLang="en-US" sz="1400" dirty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이상의 </a:t>
            </a:r>
            <a:r>
              <a:rPr lang="ko-KR" altLang="en-US" sz="1400" dirty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지속적인 봉사활동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사회봉사활동 신청서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확인서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보고서 제출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직전 학기 방중 봉사활동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인정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usanBada" panose="02000603000000000000" pitchFamily="2" charset="-127"/>
              <a:ea typeface="BusanBada" panose="02000603000000000000" pitchFamily="2" charset="-127"/>
              <a:sym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52980" y="341714"/>
            <a:ext cx="3288222" cy="589110"/>
            <a:chOff x="2766872" y="358969"/>
            <a:chExt cx="3288222" cy="589110"/>
          </a:xfrm>
        </p:grpSpPr>
        <p:sp>
          <p:nvSpPr>
            <p:cNvPr id="25" name="직사각형 24"/>
            <p:cNvSpPr/>
            <p:nvPr/>
          </p:nvSpPr>
          <p:spPr>
            <a:xfrm>
              <a:off x="3102041" y="486414"/>
              <a:ext cx="2953053" cy="461665"/>
            </a:xfrm>
            <a:prstGeom prst="rect">
              <a:avLst/>
            </a:prstGeom>
            <a:scene3d>
              <a:camera prst="perspectiveFront"/>
              <a:lightRig rig="threePt" dir="t"/>
            </a:scene3d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latin typeface="BusanBada" panose="02000603000000000000" pitchFamily="2" charset="-127"/>
                  <a:ea typeface="BusanBada" panose="02000603000000000000" pitchFamily="2" charset="-127"/>
                </a:rPr>
                <a:t>사회봉사 교과목 현황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4" t="1" b="20174"/>
            <a:stretch/>
          </p:blipFill>
          <p:spPr>
            <a:xfrm>
              <a:off x="2766872" y="358969"/>
              <a:ext cx="385349" cy="58911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215585" y="2065350"/>
            <a:ext cx="6233813" cy="8032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사회봉사 기초교육 </a:t>
            </a:r>
            <a:r>
              <a:rPr lang="en-US" altLang="ko-KR" sz="1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회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개강 </a:t>
            </a:r>
            <a:r>
              <a:rPr lang="en-US" altLang="ko-KR" sz="1400" dirty="0">
                <a:solidFill>
                  <a:srgbClr val="7030A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출석 수업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)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1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개 기관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lang="ko-KR" altLang="en-US" sz="1400" dirty="0" smtClean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일 </a:t>
            </a:r>
            <a:r>
              <a:rPr lang="en-US" altLang="ko-KR" sz="1400" dirty="0" smtClean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8</a:t>
            </a:r>
            <a:r>
              <a:rPr lang="ko-KR" altLang="en-US" sz="1400" dirty="0" smtClean="0">
                <a:solidFill>
                  <a:srgbClr val="C00000"/>
                </a:solidFill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이내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최소 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4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주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총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30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시간 이상의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지속적인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봉사활동</a:t>
            </a:r>
          </a:p>
          <a:p>
            <a:pPr lvl="0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Char char="-"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사회봉사활동 </a:t>
            </a:r>
            <a:r>
              <a:rPr lang="ko-KR" altLang="en-US" sz="1400" dirty="0" smtClean="0"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등록 및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확인서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보고서 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usanBada" panose="02000603000000000000" pitchFamily="2" charset="-127"/>
                <a:ea typeface="BusanBada" panose="02000603000000000000" pitchFamily="2" charset="-127"/>
                <a:sym typeface="굴림" pitchFamily="50" charset="-127"/>
              </a:rPr>
              <a:t>제출</a:t>
            </a:r>
            <a:endParaRPr lang="ko-KR" altLang="en-US" sz="14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567" y="860657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9090F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구분</a:t>
            </a:r>
            <a:endParaRPr lang="ko-KR" altLang="en-US" sz="1600" dirty="0">
              <a:solidFill>
                <a:srgbClr val="9090F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6722" y="870288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9090F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과목명</a:t>
            </a:r>
            <a:endParaRPr lang="ko-KR" altLang="en-US" sz="1600" dirty="0">
              <a:solidFill>
                <a:srgbClr val="9090F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2934" y="870288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rgbClr val="9090FE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내용</a:t>
            </a:r>
            <a:endParaRPr lang="ko-KR" altLang="en-US" sz="1600" dirty="0">
              <a:solidFill>
                <a:srgbClr val="9090FE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25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</TotalTime>
  <Words>1956</Words>
  <Application>Microsoft Office PowerPoint</Application>
  <PresentationFormat>화면 슬라이드 쇼(16:10)</PresentationFormat>
  <Paragraphs>455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바탕</vt:lpstr>
      <vt:lpstr>Calibri</vt:lpstr>
      <vt:lpstr>굴림</vt:lpstr>
      <vt:lpstr>BusanBada</vt:lpstr>
      <vt:lpstr>한컴 소망 M</vt:lpstr>
      <vt:lpstr>1훈새마을운동 R</vt:lpstr>
      <vt:lpstr>HY헤드라인M</vt:lpstr>
      <vt:lpstr>Calibri Light</vt:lpstr>
      <vt:lpstr>Arial</vt:lpstr>
      <vt:lpstr>Wingdings</vt:lpstr>
      <vt:lpstr>맑은 고딕</vt:lpstr>
      <vt:lpstr>08서울남산체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사회봉사센터</cp:lastModifiedBy>
  <cp:revision>94</cp:revision>
  <dcterms:created xsi:type="dcterms:W3CDTF">2018-06-13T11:24:55Z</dcterms:created>
  <dcterms:modified xsi:type="dcterms:W3CDTF">2019-09-04T05:07:35Z</dcterms:modified>
</cp:coreProperties>
</file>